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9" r:id="rId4"/>
    <p:sldId id="311" r:id="rId5"/>
    <p:sldId id="256" r:id="rId6"/>
    <p:sldId id="321" r:id="rId7"/>
    <p:sldId id="313" r:id="rId8"/>
    <p:sldId id="312" r:id="rId9"/>
    <p:sldId id="258" r:id="rId10"/>
    <p:sldId id="322" r:id="rId11"/>
    <p:sldId id="267" r:id="rId12"/>
    <p:sldId id="323" r:id="rId13"/>
    <p:sldId id="314" r:id="rId14"/>
    <p:sldId id="274" r:id="rId15"/>
    <p:sldId id="317" r:id="rId16"/>
    <p:sldId id="315" r:id="rId17"/>
    <p:sldId id="316" r:id="rId18"/>
    <p:sldId id="319" r:id="rId19"/>
    <p:sldId id="320" r:id="rId20"/>
    <p:sldId id="272" r:id="rId21"/>
    <p:sldId id="273" r:id="rId22"/>
    <p:sldId id="310" r:id="rId23"/>
    <p:sldId id="279" r:id="rId24"/>
  </p:sldIdLst>
  <p:sldSz cx="12192000" cy="6858000"/>
  <p:notesSz cx="700405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2E876-F137-4F7C-B488-7B82F5611D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3216304-67E3-4F53-BBAF-6FDC9F9FAF1E}">
      <dgm:prSet phldrT="[Texto]"/>
      <dgm:spPr/>
      <dgm:t>
        <a:bodyPr/>
        <a:lstStyle/>
        <a:p>
          <a:r>
            <a:rPr lang="es-CO" dirty="0" smtClean="0"/>
            <a:t>Informes Obligatorios</a:t>
          </a:r>
          <a:endParaRPr lang="es-CO" dirty="0"/>
        </a:p>
      </dgm:t>
    </dgm:pt>
    <dgm:pt modelId="{BC11F1A4-3EEE-4DF2-A586-7B3AAB7A4EEB}" type="parTrans" cxnId="{E0051CD3-33F9-4DA3-9741-4EB40E42C6C5}">
      <dgm:prSet/>
      <dgm:spPr/>
      <dgm:t>
        <a:bodyPr/>
        <a:lstStyle/>
        <a:p>
          <a:endParaRPr lang="es-CO"/>
        </a:p>
      </dgm:t>
    </dgm:pt>
    <dgm:pt modelId="{1C4833E2-698E-4A91-B512-7321D4608BD9}" type="sibTrans" cxnId="{E0051CD3-33F9-4DA3-9741-4EB40E42C6C5}">
      <dgm:prSet/>
      <dgm:spPr/>
      <dgm:t>
        <a:bodyPr/>
        <a:lstStyle/>
        <a:p>
          <a:endParaRPr lang="es-CO"/>
        </a:p>
      </dgm:t>
    </dgm:pt>
    <dgm:pt modelId="{F8E8A9AE-E393-4F65-A2CA-218845C20094}">
      <dgm:prSet phldrT="[Texto]"/>
      <dgm:spPr/>
      <dgm:t>
        <a:bodyPr/>
        <a:lstStyle/>
        <a:p>
          <a:r>
            <a:rPr lang="es-CO" dirty="0" smtClean="0"/>
            <a:t>Estudios Estructurales</a:t>
          </a:r>
          <a:endParaRPr lang="es-CO" dirty="0"/>
        </a:p>
      </dgm:t>
    </dgm:pt>
    <dgm:pt modelId="{87BBEE23-F6CD-41CB-BA00-FC07622A47AD}" type="parTrans" cxnId="{CC5B6376-7BB6-4918-9CB9-4E0CE5DC7AB4}">
      <dgm:prSet/>
      <dgm:spPr/>
      <dgm:t>
        <a:bodyPr/>
        <a:lstStyle/>
        <a:p>
          <a:endParaRPr lang="es-CO"/>
        </a:p>
      </dgm:t>
    </dgm:pt>
    <dgm:pt modelId="{2B467D1E-1A67-4703-9E64-77A3EBCA8598}" type="sibTrans" cxnId="{CC5B6376-7BB6-4918-9CB9-4E0CE5DC7AB4}">
      <dgm:prSet/>
      <dgm:spPr/>
      <dgm:t>
        <a:bodyPr/>
        <a:lstStyle/>
        <a:p>
          <a:endParaRPr lang="es-CO"/>
        </a:p>
      </dgm:t>
    </dgm:pt>
    <dgm:pt modelId="{9B0AAB9F-E267-49B0-B654-93FC0BD0CC70}">
      <dgm:prSet phldrT="[Texto]"/>
      <dgm:spPr/>
      <dgm:t>
        <a:bodyPr/>
        <a:lstStyle/>
        <a:p>
          <a:r>
            <a:rPr lang="es-CO" dirty="0" smtClean="0"/>
            <a:t>Pronunciamientos</a:t>
          </a:r>
          <a:endParaRPr lang="es-CO" dirty="0"/>
        </a:p>
      </dgm:t>
    </dgm:pt>
    <dgm:pt modelId="{75B08363-CCB9-4E28-9336-73F05E99300C}" type="parTrans" cxnId="{5630A50B-0BB6-47CC-8BA0-500A9F535FAE}">
      <dgm:prSet/>
      <dgm:spPr/>
      <dgm:t>
        <a:bodyPr/>
        <a:lstStyle/>
        <a:p>
          <a:endParaRPr lang="es-CO"/>
        </a:p>
      </dgm:t>
    </dgm:pt>
    <dgm:pt modelId="{96F91B7D-E2EF-41A9-87F0-C9D5F4784613}" type="sibTrans" cxnId="{5630A50B-0BB6-47CC-8BA0-500A9F535FAE}">
      <dgm:prSet/>
      <dgm:spPr/>
      <dgm:t>
        <a:bodyPr/>
        <a:lstStyle/>
        <a:p>
          <a:endParaRPr lang="es-CO"/>
        </a:p>
      </dgm:t>
    </dgm:pt>
    <dgm:pt modelId="{B47588A6-4F2E-4DFF-B5E7-D7E46E459268}" type="pres">
      <dgm:prSet presAssocID="{5652E876-F137-4F7C-B488-7B82F5611D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8F634DF7-3D85-4E86-87D1-A0D8324BE340}" type="pres">
      <dgm:prSet presAssocID="{5652E876-F137-4F7C-B488-7B82F5611D34}" presName="Name1" presStyleCnt="0"/>
      <dgm:spPr/>
    </dgm:pt>
    <dgm:pt modelId="{EF80F913-CA2F-4C2D-A8F2-8AE0C4F3F01B}" type="pres">
      <dgm:prSet presAssocID="{5652E876-F137-4F7C-B488-7B82F5611D34}" presName="cycle" presStyleCnt="0"/>
      <dgm:spPr/>
    </dgm:pt>
    <dgm:pt modelId="{AB2E6901-26D7-43E8-8746-029F25A98553}" type="pres">
      <dgm:prSet presAssocID="{5652E876-F137-4F7C-B488-7B82F5611D34}" presName="srcNode" presStyleLbl="node1" presStyleIdx="0" presStyleCnt="3"/>
      <dgm:spPr/>
    </dgm:pt>
    <dgm:pt modelId="{0FD6B552-75BB-4D0A-A2EC-1320A6981015}" type="pres">
      <dgm:prSet presAssocID="{5652E876-F137-4F7C-B488-7B82F5611D34}" presName="conn" presStyleLbl="parChTrans1D2" presStyleIdx="0" presStyleCnt="1"/>
      <dgm:spPr/>
      <dgm:t>
        <a:bodyPr/>
        <a:lstStyle/>
        <a:p>
          <a:endParaRPr lang="es-CO"/>
        </a:p>
      </dgm:t>
    </dgm:pt>
    <dgm:pt modelId="{1C96886D-48A8-49C2-99C0-2BB1D6CBB977}" type="pres">
      <dgm:prSet presAssocID="{5652E876-F137-4F7C-B488-7B82F5611D34}" presName="extraNode" presStyleLbl="node1" presStyleIdx="0" presStyleCnt="3"/>
      <dgm:spPr/>
    </dgm:pt>
    <dgm:pt modelId="{A7053D7D-4198-4B65-B55D-6CA9D439CF5D}" type="pres">
      <dgm:prSet presAssocID="{5652E876-F137-4F7C-B488-7B82F5611D34}" presName="dstNode" presStyleLbl="node1" presStyleIdx="0" presStyleCnt="3"/>
      <dgm:spPr/>
    </dgm:pt>
    <dgm:pt modelId="{74BD9D2D-CAC0-4259-90DD-8A77DED973B9}" type="pres">
      <dgm:prSet presAssocID="{73216304-67E3-4F53-BBAF-6FDC9F9FAF1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3E0FA7-C766-4CB0-A013-61AFD9FF8602}" type="pres">
      <dgm:prSet presAssocID="{73216304-67E3-4F53-BBAF-6FDC9F9FAF1E}" presName="accent_1" presStyleCnt="0"/>
      <dgm:spPr/>
    </dgm:pt>
    <dgm:pt modelId="{C77BB09A-7167-4705-95FB-2C1703E0D303}" type="pres">
      <dgm:prSet presAssocID="{73216304-67E3-4F53-BBAF-6FDC9F9FAF1E}" presName="accentRepeatNode" presStyleLbl="solidFgAcc1" presStyleIdx="0" presStyleCnt="3"/>
      <dgm:spPr/>
    </dgm:pt>
    <dgm:pt modelId="{EDAED37F-D5D2-42EE-A7E0-4A6EB4CA6DCF}" type="pres">
      <dgm:prSet presAssocID="{F8E8A9AE-E393-4F65-A2CA-218845C2009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B7C009-8BDB-4DCE-992A-62DB16AA76F8}" type="pres">
      <dgm:prSet presAssocID="{F8E8A9AE-E393-4F65-A2CA-218845C20094}" presName="accent_2" presStyleCnt="0"/>
      <dgm:spPr/>
    </dgm:pt>
    <dgm:pt modelId="{43316CDC-4E7D-4719-BB34-8AED38EC0480}" type="pres">
      <dgm:prSet presAssocID="{F8E8A9AE-E393-4F65-A2CA-218845C20094}" presName="accentRepeatNode" presStyleLbl="solidFgAcc1" presStyleIdx="1" presStyleCnt="3"/>
      <dgm:spPr/>
    </dgm:pt>
    <dgm:pt modelId="{D15F183E-7849-4119-B302-216ACD6C8CC4}" type="pres">
      <dgm:prSet presAssocID="{9B0AAB9F-E267-49B0-B654-93FC0BD0CC7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00E7C0-FCF6-4472-9322-FCE6C08140A4}" type="pres">
      <dgm:prSet presAssocID="{9B0AAB9F-E267-49B0-B654-93FC0BD0CC70}" presName="accent_3" presStyleCnt="0"/>
      <dgm:spPr/>
    </dgm:pt>
    <dgm:pt modelId="{2F0B8668-BFFC-444A-9C15-2C0457438AF9}" type="pres">
      <dgm:prSet presAssocID="{9B0AAB9F-E267-49B0-B654-93FC0BD0CC70}" presName="accentRepeatNode" presStyleLbl="solidFgAcc1" presStyleIdx="2" presStyleCnt="3"/>
      <dgm:spPr/>
    </dgm:pt>
  </dgm:ptLst>
  <dgm:cxnLst>
    <dgm:cxn modelId="{5630A50B-0BB6-47CC-8BA0-500A9F535FAE}" srcId="{5652E876-F137-4F7C-B488-7B82F5611D34}" destId="{9B0AAB9F-E267-49B0-B654-93FC0BD0CC70}" srcOrd="2" destOrd="0" parTransId="{75B08363-CCB9-4E28-9336-73F05E99300C}" sibTransId="{96F91B7D-E2EF-41A9-87F0-C9D5F4784613}"/>
    <dgm:cxn modelId="{C99403D3-2515-4E54-BFBB-AC032A61160D}" type="presOf" srcId="{73216304-67E3-4F53-BBAF-6FDC9F9FAF1E}" destId="{74BD9D2D-CAC0-4259-90DD-8A77DED973B9}" srcOrd="0" destOrd="0" presId="urn:microsoft.com/office/officeart/2008/layout/VerticalCurvedList"/>
    <dgm:cxn modelId="{9546CF00-6B7E-4303-B33E-4D3F36C6BEDD}" type="presOf" srcId="{F8E8A9AE-E393-4F65-A2CA-218845C20094}" destId="{EDAED37F-D5D2-42EE-A7E0-4A6EB4CA6DCF}" srcOrd="0" destOrd="0" presId="urn:microsoft.com/office/officeart/2008/layout/VerticalCurvedList"/>
    <dgm:cxn modelId="{F0C7C1E7-82F1-43B6-858C-480191462D92}" type="presOf" srcId="{5652E876-F137-4F7C-B488-7B82F5611D34}" destId="{B47588A6-4F2E-4DFF-B5E7-D7E46E459268}" srcOrd="0" destOrd="0" presId="urn:microsoft.com/office/officeart/2008/layout/VerticalCurvedList"/>
    <dgm:cxn modelId="{E0051CD3-33F9-4DA3-9741-4EB40E42C6C5}" srcId="{5652E876-F137-4F7C-B488-7B82F5611D34}" destId="{73216304-67E3-4F53-BBAF-6FDC9F9FAF1E}" srcOrd="0" destOrd="0" parTransId="{BC11F1A4-3EEE-4DF2-A586-7B3AAB7A4EEB}" sibTransId="{1C4833E2-698E-4A91-B512-7321D4608BD9}"/>
    <dgm:cxn modelId="{A766904E-873C-4554-A4D8-184F55EB11DB}" type="presOf" srcId="{1C4833E2-698E-4A91-B512-7321D4608BD9}" destId="{0FD6B552-75BB-4D0A-A2EC-1320A6981015}" srcOrd="0" destOrd="0" presId="urn:microsoft.com/office/officeart/2008/layout/VerticalCurvedList"/>
    <dgm:cxn modelId="{459AF311-3187-4A7B-9384-43F3979D5415}" type="presOf" srcId="{9B0AAB9F-E267-49B0-B654-93FC0BD0CC70}" destId="{D15F183E-7849-4119-B302-216ACD6C8CC4}" srcOrd="0" destOrd="0" presId="urn:microsoft.com/office/officeart/2008/layout/VerticalCurvedList"/>
    <dgm:cxn modelId="{CC5B6376-7BB6-4918-9CB9-4E0CE5DC7AB4}" srcId="{5652E876-F137-4F7C-B488-7B82F5611D34}" destId="{F8E8A9AE-E393-4F65-A2CA-218845C20094}" srcOrd="1" destOrd="0" parTransId="{87BBEE23-F6CD-41CB-BA00-FC07622A47AD}" sibTransId="{2B467D1E-1A67-4703-9E64-77A3EBCA8598}"/>
    <dgm:cxn modelId="{22AFD8B8-DB35-42E3-8FA2-5C75EE9D3AA1}" type="presParOf" srcId="{B47588A6-4F2E-4DFF-B5E7-D7E46E459268}" destId="{8F634DF7-3D85-4E86-87D1-A0D8324BE340}" srcOrd="0" destOrd="0" presId="urn:microsoft.com/office/officeart/2008/layout/VerticalCurvedList"/>
    <dgm:cxn modelId="{56A108D7-1821-40A8-B016-7C4C244A2AC6}" type="presParOf" srcId="{8F634DF7-3D85-4E86-87D1-A0D8324BE340}" destId="{EF80F913-CA2F-4C2D-A8F2-8AE0C4F3F01B}" srcOrd="0" destOrd="0" presId="urn:microsoft.com/office/officeart/2008/layout/VerticalCurvedList"/>
    <dgm:cxn modelId="{F0077A38-071E-451D-9879-D212F2F0E3FC}" type="presParOf" srcId="{EF80F913-CA2F-4C2D-A8F2-8AE0C4F3F01B}" destId="{AB2E6901-26D7-43E8-8746-029F25A98553}" srcOrd="0" destOrd="0" presId="urn:microsoft.com/office/officeart/2008/layout/VerticalCurvedList"/>
    <dgm:cxn modelId="{32255601-CBE4-4613-8148-86FE0863AE71}" type="presParOf" srcId="{EF80F913-CA2F-4C2D-A8F2-8AE0C4F3F01B}" destId="{0FD6B552-75BB-4D0A-A2EC-1320A6981015}" srcOrd="1" destOrd="0" presId="urn:microsoft.com/office/officeart/2008/layout/VerticalCurvedList"/>
    <dgm:cxn modelId="{D855F208-BD7C-4FCA-BC08-A9D39AF087B9}" type="presParOf" srcId="{EF80F913-CA2F-4C2D-A8F2-8AE0C4F3F01B}" destId="{1C96886D-48A8-49C2-99C0-2BB1D6CBB977}" srcOrd="2" destOrd="0" presId="urn:microsoft.com/office/officeart/2008/layout/VerticalCurvedList"/>
    <dgm:cxn modelId="{F645773E-4CD2-469B-B83D-5CB46EA2D1F4}" type="presParOf" srcId="{EF80F913-CA2F-4C2D-A8F2-8AE0C4F3F01B}" destId="{A7053D7D-4198-4B65-B55D-6CA9D439CF5D}" srcOrd="3" destOrd="0" presId="urn:microsoft.com/office/officeart/2008/layout/VerticalCurvedList"/>
    <dgm:cxn modelId="{8B69ED3D-A55C-4082-B7F3-C1B553A89873}" type="presParOf" srcId="{8F634DF7-3D85-4E86-87D1-A0D8324BE340}" destId="{74BD9D2D-CAC0-4259-90DD-8A77DED973B9}" srcOrd="1" destOrd="0" presId="urn:microsoft.com/office/officeart/2008/layout/VerticalCurvedList"/>
    <dgm:cxn modelId="{3EAD9F5E-55AD-44F6-AB96-172DF0320135}" type="presParOf" srcId="{8F634DF7-3D85-4E86-87D1-A0D8324BE340}" destId="{FB3E0FA7-C766-4CB0-A013-61AFD9FF8602}" srcOrd="2" destOrd="0" presId="urn:microsoft.com/office/officeart/2008/layout/VerticalCurvedList"/>
    <dgm:cxn modelId="{5F43FCFE-DA04-4B21-ACE6-B08C45BEC92E}" type="presParOf" srcId="{FB3E0FA7-C766-4CB0-A013-61AFD9FF8602}" destId="{C77BB09A-7167-4705-95FB-2C1703E0D303}" srcOrd="0" destOrd="0" presId="urn:microsoft.com/office/officeart/2008/layout/VerticalCurvedList"/>
    <dgm:cxn modelId="{5E087AA3-1CE7-4D70-90BF-3D090180C3B3}" type="presParOf" srcId="{8F634DF7-3D85-4E86-87D1-A0D8324BE340}" destId="{EDAED37F-D5D2-42EE-A7E0-4A6EB4CA6DCF}" srcOrd="3" destOrd="0" presId="urn:microsoft.com/office/officeart/2008/layout/VerticalCurvedList"/>
    <dgm:cxn modelId="{53505A4A-0043-456F-A95E-04B3B9486AFF}" type="presParOf" srcId="{8F634DF7-3D85-4E86-87D1-A0D8324BE340}" destId="{1CB7C009-8BDB-4DCE-992A-62DB16AA76F8}" srcOrd="4" destOrd="0" presId="urn:microsoft.com/office/officeart/2008/layout/VerticalCurvedList"/>
    <dgm:cxn modelId="{5626086E-47EA-4D85-A744-CD03318AB5D9}" type="presParOf" srcId="{1CB7C009-8BDB-4DCE-992A-62DB16AA76F8}" destId="{43316CDC-4E7D-4719-BB34-8AED38EC0480}" srcOrd="0" destOrd="0" presId="urn:microsoft.com/office/officeart/2008/layout/VerticalCurvedList"/>
    <dgm:cxn modelId="{39826F88-E36E-4AF3-A8CF-157DEC011743}" type="presParOf" srcId="{8F634DF7-3D85-4E86-87D1-A0D8324BE340}" destId="{D15F183E-7849-4119-B302-216ACD6C8CC4}" srcOrd="5" destOrd="0" presId="urn:microsoft.com/office/officeart/2008/layout/VerticalCurvedList"/>
    <dgm:cxn modelId="{25DA7B71-5F58-4519-A48C-2D408CAE1DDE}" type="presParOf" srcId="{8F634DF7-3D85-4E86-87D1-A0D8324BE340}" destId="{6500E7C0-FCF6-4472-9322-FCE6C08140A4}" srcOrd="6" destOrd="0" presId="urn:microsoft.com/office/officeart/2008/layout/VerticalCurvedList"/>
    <dgm:cxn modelId="{CD3C6CE8-DCDC-4DA4-A8B3-A6185360EF28}" type="presParOf" srcId="{6500E7C0-FCF6-4472-9322-FCE6C08140A4}" destId="{2F0B8668-BFFC-444A-9C15-2C0457438A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DC0DC0-1A83-4B82-AC9E-19E237E809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7692C53-95E4-431A-A3D2-5590960AB144}">
      <dgm:prSet phldrT="[Texto]"/>
      <dgm:spPr/>
      <dgm:t>
        <a:bodyPr/>
        <a:lstStyle/>
        <a:p>
          <a:r>
            <a:rPr lang="es-CO" dirty="0" smtClean="0"/>
            <a:t>Salud</a:t>
          </a:r>
          <a:endParaRPr lang="es-CO" dirty="0"/>
        </a:p>
      </dgm:t>
    </dgm:pt>
    <dgm:pt modelId="{D68AED24-74EB-42AB-B14F-CAB21B722000}" type="parTrans" cxnId="{DBAD3A00-8371-4684-B4F9-CA2834A28C96}">
      <dgm:prSet/>
      <dgm:spPr/>
      <dgm:t>
        <a:bodyPr/>
        <a:lstStyle/>
        <a:p>
          <a:endParaRPr lang="es-CO"/>
        </a:p>
      </dgm:t>
    </dgm:pt>
    <dgm:pt modelId="{4F8C2433-D37A-4FD0-AF3F-D18FFE435D1F}" type="sibTrans" cxnId="{DBAD3A00-8371-4684-B4F9-CA2834A28C96}">
      <dgm:prSet/>
      <dgm:spPr/>
      <dgm:t>
        <a:bodyPr/>
        <a:lstStyle/>
        <a:p>
          <a:endParaRPr lang="es-CO"/>
        </a:p>
      </dgm:t>
    </dgm:pt>
    <dgm:pt modelId="{AD7D760F-BB4B-4081-8865-6A8FDF901188}">
      <dgm:prSet phldrT="[Texto]"/>
      <dgm:spPr/>
      <dgm:t>
        <a:bodyPr/>
        <a:lstStyle/>
        <a:p>
          <a:r>
            <a:rPr lang="es-CO" dirty="0" smtClean="0"/>
            <a:t>Movilidad</a:t>
          </a:r>
          <a:endParaRPr lang="es-CO" dirty="0"/>
        </a:p>
      </dgm:t>
    </dgm:pt>
    <dgm:pt modelId="{9CA4D456-D4A1-4132-B6B8-E3FA0BC1B831}" type="parTrans" cxnId="{54DB43AE-E415-42AF-9118-2EA9EFC61C35}">
      <dgm:prSet/>
      <dgm:spPr/>
      <dgm:t>
        <a:bodyPr/>
        <a:lstStyle/>
        <a:p>
          <a:endParaRPr lang="es-CO"/>
        </a:p>
      </dgm:t>
    </dgm:pt>
    <dgm:pt modelId="{2F319DBE-81F1-43E7-BA20-79B0E654CB90}" type="sibTrans" cxnId="{54DB43AE-E415-42AF-9118-2EA9EFC61C35}">
      <dgm:prSet/>
      <dgm:spPr/>
      <dgm:t>
        <a:bodyPr/>
        <a:lstStyle/>
        <a:p>
          <a:endParaRPr lang="es-CO"/>
        </a:p>
      </dgm:t>
    </dgm:pt>
    <dgm:pt modelId="{BE1D9F00-E465-4FC2-BB5A-E9BE0CE2C58F}">
      <dgm:prSet phldrT="[Texto]"/>
      <dgm:spPr/>
      <dgm:t>
        <a:bodyPr/>
        <a:lstStyle/>
        <a:p>
          <a:r>
            <a:rPr lang="es-CO" dirty="0" smtClean="0"/>
            <a:t>Integración Social</a:t>
          </a:r>
          <a:endParaRPr lang="es-CO" dirty="0"/>
        </a:p>
      </dgm:t>
    </dgm:pt>
    <dgm:pt modelId="{6A602FB1-E4EB-4DD9-8631-E09E2210B4E8}" type="parTrans" cxnId="{FC083C9B-B3FF-419E-B984-F4FB0EFFF0E3}">
      <dgm:prSet/>
      <dgm:spPr/>
      <dgm:t>
        <a:bodyPr/>
        <a:lstStyle/>
        <a:p>
          <a:endParaRPr lang="es-CO"/>
        </a:p>
      </dgm:t>
    </dgm:pt>
    <dgm:pt modelId="{928DE095-BDA5-45FB-BC01-A441DAE4459B}" type="sibTrans" cxnId="{FC083C9B-B3FF-419E-B984-F4FB0EFFF0E3}">
      <dgm:prSet/>
      <dgm:spPr/>
      <dgm:t>
        <a:bodyPr/>
        <a:lstStyle/>
        <a:p>
          <a:endParaRPr lang="es-CO"/>
        </a:p>
      </dgm:t>
    </dgm:pt>
    <dgm:pt modelId="{1DEDED68-7021-4E87-9C37-7A1FE864BFDF}">
      <dgm:prSet phldrT="[Texto]"/>
      <dgm:spPr/>
      <dgm:t>
        <a:bodyPr/>
        <a:lstStyle/>
        <a:p>
          <a:r>
            <a:rPr lang="es-CO" dirty="0" smtClean="0"/>
            <a:t>Economía</a:t>
          </a:r>
          <a:endParaRPr lang="es-CO" dirty="0"/>
        </a:p>
      </dgm:t>
    </dgm:pt>
    <dgm:pt modelId="{91BA210C-ABF0-4988-85B8-F837197B6D49}" type="parTrans" cxnId="{82667DFA-EA1C-45D5-B98E-E3D762B63357}">
      <dgm:prSet/>
      <dgm:spPr/>
      <dgm:t>
        <a:bodyPr/>
        <a:lstStyle/>
        <a:p>
          <a:endParaRPr lang="es-CO"/>
        </a:p>
      </dgm:t>
    </dgm:pt>
    <dgm:pt modelId="{8EC28DAB-7923-4C2A-A527-4C65380A8C23}" type="sibTrans" cxnId="{82667DFA-EA1C-45D5-B98E-E3D762B63357}">
      <dgm:prSet/>
      <dgm:spPr/>
      <dgm:t>
        <a:bodyPr/>
        <a:lstStyle/>
        <a:p>
          <a:endParaRPr lang="es-CO"/>
        </a:p>
      </dgm:t>
    </dgm:pt>
    <dgm:pt modelId="{02B371C4-EB28-43E1-BF69-380B4991C824}">
      <dgm:prSet phldrT="[Texto]"/>
      <dgm:spPr/>
      <dgm:t>
        <a:bodyPr/>
        <a:lstStyle/>
        <a:p>
          <a:r>
            <a:rPr lang="es-CO" dirty="0" smtClean="0"/>
            <a:t>Localidades</a:t>
          </a:r>
          <a:endParaRPr lang="es-CO" dirty="0"/>
        </a:p>
      </dgm:t>
    </dgm:pt>
    <dgm:pt modelId="{1441E23E-D221-466C-88C6-DA7B2EC711D0}" type="parTrans" cxnId="{90BA133E-66A2-4A59-8514-B19DA987E11D}">
      <dgm:prSet/>
      <dgm:spPr/>
      <dgm:t>
        <a:bodyPr/>
        <a:lstStyle/>
        <a:p>
          <a:endParaRPr lang="es-CO"/>
        </a:p>
      </dgm:t>
    </dgm:pt>
    <dgm:pt modelId="{3FA82289-7273-4950-A666-D9CCF9E8641B}" type="sibTrans" cxnId="{90BA133E-66A2-4A59-8514-B19DA987E11D}">
      <dgm:prSet/>
      <dgm:spPr/>
      <dgm:t>
        <a:bodyPr/>
        <a:lstStyle/>
        <a:p>
          <a:endParaRPr lang="es-CO"/>
        </a:p>
      </dgm:t>
    </dgm:pt>
    <dgm:pt modelId="{CDA3D98C-34BD-442B-AEA4-147E1D602B4D}">
      <dgm:prSet phldrT="[Texto]"/>
      <dgm:spPr/>
      <dgm:t>
        <a:bodyPr/>
        <a:lstStyle/>
        <a:p>
          <a:r>
            <a:rPr lang="es-CO" dirty="0" smtClean="0"/>
            <a:t>Seguridad</a:t>
          </a:r>
          <a:endParaRPr lang="es-CO" dirty="0"/>
        </a:p>
      </dgm:t>
    </dgm:pt>
    <dgm:pt modelId="{543186F9-DABF-4123-8E57-8E8B02BE0A27}" type="parTrans" cxnId="{BE81D163-0B76-42A9-9240-FC6115186915}">
      <dgm:prSet/>
      <dgm:spPr/>
      <dgm:t>
        <a:bodyPr/>
        <a:lstStyle/>
        <a:p>
          <a:endParaRPr lang="es-CO"/>
        </a:p>
      </dgm:t>
    </dgm:pt>
    <dgm:pt modelId="{DADAFC29-4495-4E41-AED7-DB564E99CA0F}" type="sibTrans" cxnId="{BE81D163-0B76-42A9-9240-FC6115186915}">
      <dgm:prSet/>
      <dgm:spPr/>
      <dgm:t>
        <a:bodyPr/>
        <a:lstStyle/>
        <a:p>
          <a:endParaRPr lang="es-CO"/>
        </a:p>
      </dgm:t>
    </dgm:pt>
    <dgm:pt modelId="{C8652CF3-EBBD-48B1-B9DA-EC06BE50F630}">
      <dgm:prSet phldrT="[Texto]"/>
      <dgm:spPr/>
      <dgm:t>
        <a:bodyPr/>
        <a:lstStyle/>
        <a:p>
          <a:r>
            <a:rPr lang="es-CO" dirty="0" smtClean="0"/>
            <a:t>Otros</a:t>
          </a:r>
          <a:endParaRPr lang="es-CO" dirty="0"/>
        </a:p>
      </dgm:t>
    </dgm:pt>
    <dgm:pt modelId="{9266C33D-CD1C-4899-8408-FBCA56D84328}" type="parTrans" cxnId="{4B53CDE3-2F8B-42A9-9B7A-60B2001A9814}">
      <dgm:prSet/>
      <dgm:spPr/>
      <dgm:t>
        <a:bodyPr/>
        <a:lstStyle/>
        <a:p>
          <a:endParaRPr lang="es-CO"/>
        </a:p>
      </dgm:t>
    </dgm:pt>
    <dgm:pt modelId="{E6A22F9D-82D5-4914-8F1C-B803C4585470}" type="sibTrans" cxnId="{4B53CDE3-2F8B-42A9-9B7A-60B2001A9814}">
      <dgm:prSet/>
      <dgm:spPr/>
      <dgm:t>
        <a:bodyPr/>
        <a:lstStyle/>
        <a:p>
          <a:endParaRPr lang="es-CO"/>
        </a:p>
      </dgm:t>
    </dgm:pt>
    <dgm:pt modelId="{8BABC22F-8646-4F6C-85CF-CAC8E7A16358}" type="pres">
      <dgm:prSet presAssocID="{77DC0DC0-1A83-4B82-AC9E-19E237E809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57C0649-6FB8-4C29-91E0-D0B2B34EA06E}" type="pres">
      <dgm:prSet presAssocID="{77DC0DC0-1A83-4B82-AC9E-19E237E809CF}" presName="Name1" presStyleCnt="0"/>
      <dgm:spPr/>
    </dgm:pt>
    <dgm:pt modelId="{E6BDDF09-56AF-4392-AC6E-EEF48D026DA2}" type="pres">
      <dgm:prSet presAssocID="{77DC0DC0-1A83-4B82-AC9E-19E237E809CF}" presName="cycle" presStyleCnt="0"/>
      <dgm:spPr/>
    </dgm:pt>
    <dgm:pt modelId="{63CCA9B1-52D4-48F6-BCD0-AAD6E2213232}" type="pres">
      <dgm:prSet presAssocID="{77DC0DC0-1A83-4B82-AC9E-19E237E809CF}" presName="srcNode" presStyleLbl="node1" presStyleIdx="0" presStyleCnt="7"/>
      <dgm:spPr/>
    </dgm:pt>
    <dgm:pt modelId="{32F72CAA-D402-46D1-8C36-12876FCC0F79}" type="pres">
      <dgm:prSet presAssocID="{77DC0DC0-1A83-4B82-AC9E-19E237E809CF}" presName="conn" presStyleLbl="parChTrans1D2" presStyleIdx="0" presStyleCnt="1"/>
      <dgm:spPr/>
      <dgm:t>
        <a:bodyPr/>
        <a:lstStyle/>
        <a:p>
          <a:endParaRPr lang="es-CO"/>
        </a:p>
      </dgm:t>
    </dgm:pt>
    <dgm:pt modelId="{343617C6-77F9-4B5A-98F9-825DE4A6D589}" type="pres">
      <dgm:prSet presAssocID="{77DC0DC0-1A83-4B82-AC9E-19E237E809CF}" presName="extraNode" presStyleLbl="node1" presStyleIdx="0" presStyleCnt="7"/>
      <dgm:spPr/>
    </dgm:pt>
    <dgm:pt modelId="{3416EBCC-3AC3-445F-9B80-0050A3AF9BA0}" type="pres">
      <dgm:prSet presAssocID="{77DC0DC0-1A83-4B82-AC9E-19E237E809CF}" presName="dstNode" presStyleLbl="node1" presStyleIdx="0" presStyleCnt="7"/>
      <dgm:spPr/>
    </dgm:pt>
    <dgm:pt modelId="{D9CC9A2F-D411-4E27-BEC4-EE2A55D717C2}" type="pres">
      <dgm:prSet presAssocID="{47692C53-95E4-431A-A3D2-5590960AB14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7864BD-44A4-499D-9E29-FE7F86775422}" type="pres">
      <dgm:prSet presAssocID="{47692C53-95E4-431A-A3D2-5590960AB144}" presName="accent_1" presStyleCnt="0"/>
      <dgm:spPr/>
    </dgm:pt>
    <dgm:pt modelId="{D794D141-B021-459C-895D-D206A1504FCE}" type="pres">
      <dgm:prSet presAssocID="{47692C53-95E4-431A-A3D2-5590960AB144}" presName="accentRepeatNode" presStyleLbl="solidFgAcc1" presStyleIdx="0" presStyleCnt="7"/>
      <dgm:spPr/>
    </dgm:pt>
    <dgm:pt modelId="{0A0C39E7-CDF7-49A6-90D9-11EAED909CAE}" type="pres">
      <dgm:prSet presAssocID="{AD7D760F-BB4B-4081-8865-6A8FDF90118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801694-BD75-4C20-A0A8-21CF458A39AF}" type="pres">
      <dgm:prSet presAssocID="{AD7D760F-BB4B-4081-8865-6A8FDF901188}" presName="accent_2" presStyleCnt="0"/>
      <dgm:spPr/>
    </dgm:pt>
    <dgm:pt modelId="{B4D4889C-D36B-4E1C-A3C6-80F71000113F}" type="pres">
      <dgm:prSet presAssocID="{AD7D760F-BB4B-4081-8865-6A8FDF901188}" presName="accentRepeatNode" presStyleLbl="solidFgAcc1" presStyleIdx="1" presStyleCnt="7"/>
      <dgm:spPr/>
    </dgm:pt>
    <dgm:pt modelId="{6777A97C-C36D-425F-B667-5D29226ED0F7}" type="pres">
      <dgm:prSet presAssocID="{BE1D9F00-E465-4FC2-BB5A-E9BE0CE2C58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3EE4C2-4E90-4D7E-92E0-E9CC4E2E8942}" type="pres">
      <dgm:prSet presAssocID="{BE1D9F00-E465-4FC2-BB5A-E9BE0CE2C58F}" presName="accent_3" presStyleCnt="0"/>
      <dgm:spPr/>
    </dgm:pt>
    <dgm:pt modelId="{665C6115-2B40-4104-B059-3331EA24C68C}" type="pres">
      <dgm:prSet presAssocID="{BE1D9F00-E465-4FC2-BB5A-E9BE0CE2C58F}" presName="accentRepeatNode" presStyleLbl="solidFgAcc1" presStyleIdx="2" presStyleCnt="7"/>
      <dgm:spPr/>
    </dgm:pt>
    <dgm:pt modelId="{7FE1911F-0C5C-4A8F-9A86-30F7EF423847}" type="pres">
      <dgm:prSet presAssocID="{1DEDED68-7021-4E87-9C37-7A1FE864BFD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1D8B52C-8F67-4D29-9001-E8A0AF1A820C}" type="pres">
      <dgm:prSet presAssocID="{1DEDED68-7021-4E87-9C37-7A1FE864BFDF}" presName="accent_4" presStyleCnt="0"/>
      <dgm:spPr/>
    </dgm:pt>
    <dgm:pt modelId="{996C6986-FBE1-41EC-9C4D-31AE76275179}" type="pres">
      <dgm:prSet presAssocID="{1DEDED68-7021-4E87-9C37-7A1FE864BFDF}" presName="accentRepeatNode" presStyleLbl="solidFgAcc1" presStyleIdx="3" presStyleCnt="7"/>
      <dgm:spPr/>
    </dgm:pt>
    <dgm:pt modelId="{C7981E1D-D0CF-4C76-82F1-00304C3024B4}" type="pres">
      <dgm:prSet presAssocID="{02B371C4-EB28-43E1-BF69-380B4991C82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1DE0DD-9A59-4761-B6AD-14C1E0E5E3E3}" type="pres">
      <dgm:prSet presAssocID="{02B371C4-EB28-43E1-BF69-380B4991C824}" presName="accent_5" presStyleCnt="0"/>
      <dgm:spPr/>
    </dgm:pt>
    <dgm:pt modelId="{D7F19A0E-F175-4171-AF9D-72B3496A4DC7}" type="pres">
      <dgm:prSet presAssocID="{02B371C4-EB28-43E1-BF69-380B4991C824}" presName="accentRepeatNode" presStyleLbl="solidFgAcc1" presStyleIdx="4" presStyleCnt="7"/>
      <dgm:spPr/>
    </dgm:pt>
    <dgm:pt modelId="{B48193DD-AD9F-4EB5-9A0D-A2FBB954CE3F}" type="pres">
      <dgm:prSet presAssocID="{CDA3D98C-34BD-442B-AEA4-147E1D602B4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D3599C-BA14-4C25-AD0C-9738913C68F1}" type="pres">
      <dgm:prSet presAssocID="{CDA3D98C-34BD-442B-AEA4-147E1D602B4D}" presName="accent_6" presStyleCnt="0"/>
      <dgm:spPr/>
    </dgm:pt>
    <dgm:pt modelId="{78C5237C-4F99-4CAB-B732-85D74C4C71D2}" type="pres">
      <dgm:prSet presAssocID="{CDA3D98C-34BD-442B-AEA4-147E1D602B4D}" presName="accentRepeatNode" presStyleLbl="solidFgAcc1" presStyleIdx="5" presStyleCnt="7"/>
      <dgm:spPr/>
    </dgm:pt>
    <dgm:pt modelId="{F95332C5-495D-42B2-9F35-7B8127FFD231}" type="pres">
      <dgm:prSet presAssocID="{C8652CF3-EBBD-48B1-B9DA-EC06BE50F63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AC6501-8ABB-4405-9C39-E77736C40C43}" type="pres">
      <dgm:prSet presAssocID="{C8652CF3-EBBD-48B1-B9DA-EC06BE50F630}" presName="accent_7" presStyleCnt="0"/>
      <dgm:spPr/>
    </dgm:pt>
    <dgm:pt modelId="{B0CF9451-281F-4E5F-9CC3-2E120A20F9DE}" type="pres">
      <dgm:prSet presAssocID="{C8652CF3-EBBD-48B1-B9DA-EC06BE50F630}" presName="accentRepeatNode" presStyleLbl="solidFgAcc1" presStyleIdx="6" presStyleCnt="7"/>
      <dgm:spPr/>
    </dgm:pt>
  </dgm:ptLst>
  <dgm:cxnLst>
    <dgm:cxn modelId="{768E0C0F-EF89-49DA-8311-02D0EE435CB7}" type="presOf" srcId="{47692C53-95E4-431A-A3D2-5590960AB144}" destId="{D9CC9A2F-D411-4E27-BEC4-EE2A55D717C2}" srcOrd="0" destOrd="0" presId="urn:microsoft.com/office/officeart/2008/layout/VerticalCurvedList"/>
    <dgm:cxn modelId="{90BA133E-66A2-4A59-8514-B19DA987E11D}" srcId="{77DC0DC0-1A83-4B82-AC9E-19E237E809CF}" destId="{02B371C4-EB28-43E1-BF69-380B4991C824}" srcOrd="4" destOrd="0" parTransId="{1441E23E-D221-466C-88C6-DA7B2EC711D0}" sibTransId="{3FA82289-7273-4950-A666-D9CCF9E8641B}"/>
    <dgm:cxn modelId="{35808DC6-6381-420E-A818-6F2AEF8A7A6A}" type="presOf" srcId="{77DC0DC0-1A83-4B82-AC9E-19E237E809CF}" destId="{8BABC22F-8646-4F6C-85CF-CAC8E7A16358}" srcOrd="0" destOrd="0" presId="urn:microsoft.com/office/officeart/2008/layout/VerticalCurvedList"/>
    <dgm:cxn modelId="{BE81D163-0B76-42A9-9240-FC6115186915}" srcId="{77DC0DC0-1A83-4B82-AC9E-19E237E809CF}" destId="{CDA3D98C-34BD-442B-AEA4-147E1D602B4D}" srcOrd="5" destOrd="0" parTransId="{543186F9-DABF-4123-8E57-8E8B02BE0A27}" sibTransId="{DADAFC29-4495-4E41-AED7-DB564E99CA0F}"/>
    <dgm:cxn modelId="{FE25E4F4-FF19-4D8D-8981-A5B722BA270D}" type="presOf" srcId="{4F8C2433-D37A-4FD0-AF3F-D18FFE435D1F}" destId="{32F72CAA-D402-46D1-8C36-12876FCC0F79}" srcOrd="0" destOrd="0" presId="urn:microsoft.com/office/officeart/2008/layout/VerticalCurvedList"/>
    <dgm:cxn modelId="{82667DFA-EA1C-45D5-B98E-E3D762B63357}" srcId="{77DC0DC0-1A83-4B82-AC9E-19E237E809CF}" destId="{1DEDED68-7021-4E87-9C37-7A1FE864BFDF}" srcOrd="3" destOrd="0" parTransId="{91BA210C-ABF0-4988-85B8-F837197B6D49}" sibTransId="{8EC28DAB-7923-4C2A-A527-4C65380A8C23}"/>
    <dgm:cxn modelId="{B64F613B-56D0-4D22-9C7F-3D91018294AC}" type="presOf" srcId="{CDA3D98C-34BD-442B-AEA4-147E1D602B4D}" destId="{B48193DD-AD9F-4EB5-9A0D-A2FBB954CE3F}" srcOrd="0" destOrd="0" presId="urn:microsoft.com/office/officeart/2008/layout/VerticalCurvedList"/>
    <dgm:cxn modelId="{850520E1-0761-483E-B6D4-7B722E1CEF57}" type="presOf" srcId="{02B371C4-EB28-43E1-BF69-380B4991C824}" destId="{C7981E1D-D0CF-4C76-82F1-00304C3024B4}" srcOrd="0" destOrd="0" presId="urn:microsoft.com/office/officeart/2008/layout/VerticalCurvedList"/>
    <dgm:cxn modelId="{4B53CDE3-2F8B-42A9-9B7A-60B2001A9814}" srcId="{77DC0DC0-1A83-4B82-AC9E-19E237E809CF}" destId="{C8652CF3-EBBD-48B1-B9DA-EC06BE50F630}" srcOrd="6" destOrd="0" parTransId="{9266C33D-CD1C-4899-8408-FBCA56D84328}" sibTransId="{E6A22F9D-82D5-4914-8F1C-B803C4585470}"/>
    <dgm:cxn modelId="{419863DE-2BFB-4203-A082-941B11BC7EA4}" type="presOf" srcId="{AD7D760F-BB4B-4081-8865-6A8FDF901188}" destId="{0A0C39E7-CDF7-49A6-90D9-11EAED909CAE}" srcOrd="0" destOrd="0" presId="urn:microsoft.com/office/officeart/2008/layout/VerticalCurvedList"/>
    <dgm:cxn modelId="{DBAD3A00-8371-4684-B4F9-CA2834A28C96}" srcId="{77DC0DC0-1A83-4B82-AC9E-19E237E809CF}" destId="{47692C53-95E4-431A-A3D2-5590960AB144}" srcOrd="0" destOrd="0" parTransId="{D68AED24-74EB-42AB-B14F-CAB21B722000}" sibTransId="{4F8C2433-D37A-4FD0-AF3F-D18FFE435D1F}"/>
    <dgm:cxn modelId="{54DB43AE-E415-42AF-9118-2EA9EFC61C35}" srcId="{77DC0DC0-1A83-4B82-AC9E-19E237E809CF}" destId="{AD7D760F-BB4B-4081-8865-6A8FDF901188}" srcOrd="1" destOrd="0" parTransId="{9CA4D456-D4A1-4132-B6B8-E3FA0BC1B831}" sibTransId="{2F319DBE-81F1-43E7-BA20-79B0E654CB90}"/>
    <dgm:cxn modelId="{FC083C9B-B3FF-419E-B984-F4FB0EFFF0E3}" srcId="{77DC0DC0-1A83-4B82-AC9E-19E237E809CF}" destId="{BE1D9F00-E465-4FC2-BB5A-E9BE0CE2C58F}" srcOrd="2" destOrd="0" parTransId="{6A602FB1-E4EB-4DD9-8631-E09E2210B4E8}" sibTransId="{928DE095-BDA5-45FB-BC01-A441DAE4459B}"/>
    <dgm:cxn modelId="{DD479283-BB54-4510-8691-58222C89AD7C}" type="presOf" srcId="{BE1D9F00-E465-4FC2-BB5A-E9BE0CE2C58F}" destId="{6777A97C-C36D-425F-B667-5D29226ED0F7}" srcOrd="0" destOrd="0" presId="urn:microsoft.com/office/officeart/2008/layout/VerticalCurvedList"/>
    <dgm:cxn modelId="{EB240CA0-9AD8-4C3E-8F9C-F0E7BAC80315}" type="presOf" srcId="{C8652CF3-EBBD-48B1-B9DA-EC06BE50F630}" destId="{F95332C5-495D-42B2-9F35-7B8127FFD231}" srcOrd="0" destOrd="0" presId="urn:microsoft.com/office/officeart/2008/layout/VerticalCurvedList"/>
    <dgm:cxn modelId="{D48A2D46-00A9-4F3A-9CF6-95C4FF9665F9}" type="presOf" srcId="{1DEDED68-7021-4E87-9C37-7A1FE864BFDF}" destId="{7FE1911F-0C5C-4A8F-9A86-30F7EF423847}" srcOrd="0" destOrd="0" presId="urn:microsoft.com/office/officeart/2008/layout/VerticalCurvedList"/>
    <dgm:cxn modelId="{8EA010DE-4CF8-41E4-A174-9BA1C68817A0}" type="presParOf" srcId="{8BABC22F-8646-4F6C-85CF-CAC8E7A16358}" destId="{E57C0649-6FB8-4C29-91E0-D0B2B34EA06E}" srcOrd="0" destOrd="0" presId="urn:microsoft.com/office/officeart/2008/layout/VerticalCurvedList"/>
    <dgm:cxn modelId="{FE6AB932-F860-40C2-9770-1D38EFB647F8}" type="presParOf" srcId="{E57C0649-6FB8-4C29-91E0-D0B2B34EA06E}" destId="{E6BDDF09-56AF-4392-AC6E-EEF48D026DA2}" srcOrd="0" destOrd="0" presId="urn:microsoft.com/office/officeart/2008/layout/VerticalCurvedList"/>
    <dgm:cxn modelId="{9638A4E3-18CB-4AE1-BFC0-077E43E56B22}" type="presParOf" srcId="{E6BDDF09-56AF-4392-AC6E-EEF48D026DA2}" destId="{63CCA9B1-52D4-48F6-BCD0-AAD6E2213232}" srcOrd="0" destOrd="0" presId="urn:microsoft.com/office/officeart/2008/layout/VerticalCurvedList"/>
    <dgm:cxn modelId="{B0FB7D29-F089-4F8E-B2B9-0F7CF6EF6825}" type="presParOf" srcId="{E6BDDF09-56AF-4392-AC6E-EEF48D026DA2}" destId="{32F72CAA-D402-46D1-8C36-12876FCC0F79}" srcOrd="1" destOrd="0" presId="urn:microsoft.com/office/officeart/2008/layout/VerticalCurvedList"/>
    <dgm:cxn modelId="{34DC5B5B-4B36-4EA3-9555-A9657065EA4A}" type="presParOf" srcId="{E6BDDF09-56AF-4392-AC6E-EEF48D026DA2}" destId="{343617C6-77F9-4B5A-98F9-825DE4A6D589}" srcOrd="2" destOrd="0" presId="urn:microsoft.com/office/officeart/2008/layout/VerticalCurvedList"/>
    <dgm:cxn modelId="{D0C18615-D77A-4789-8EC2-0EB997838A80}" type="presParOf" srcId="{E6BDDF09-56AF-4392-AC6E-EEF48D026DA2}" destId="{3416EBCC-3AC3-445F-9B80-0050A3AF9BA0}" srcOrd="3" destOrd="0" presId="urn:microsoft.com/office/officeart/2008/layout/VerticalCurvedList"/>
    <dgm:cxn modelId="{41012722-8AE7-4078-A28F-ECA746ABE8F9}" type="presParOf" srcId="{E57C0649-6FB8-4C29-91E0-D0B2B34EA06E}" destId="{D9CC9A2F-D411-4E27-BEC4-EE2A55D717C2}" srcOrd="1" destOrd="0" presId="urn:microsoft.com/office/officeart/2008/layout/VerticalCurvedList"/>
    <dgm:cxn modelId="{67F1EF8F-6E67-46E9-B56B-9AE398FAB3A9}" type="presParOf" srcId="{E57C0649-6FB8-4C29-91E0-D0B2B34EA06E}" destId="{6F7864BD-44A4-499D-9E29-FE7F86775422}" srcOrd="2" destOrd="0" presId="urn:microsoft.com/office/officeart/2008/layout/VerticalCurvedList"/>
    <dgm:cxn modelId="{47A26B77-F23A-424F-BE84-DF4AE8B6E7F1}" type="presParOf" srcId="{6F7864BD-44A4-499D-9E29-FE7F86775422}" destId="{D794D141-B021-459C-895D-D206A1504FCE}" srcOrd="0" destOrd="0" presId="urn:microsoft.com/office/officeart/2008/layout/VerticalCurvedList"/>
    <dgm:cxn modelId="{B833755A-13FD-448C-AFB4-2F5A83368FF7}" type="presParOf" srcId="{E57C0649-6FB8-4C29-91E0-D0B2B34EA06E}" destId="{0A0C39E7-CDF7-49A6-90D9-11EAED909CAE}" srcOrd="3" destOrd="0" presId="urn:microsoft.com/office/officeart/2008/layout/VerticalCurvedList"/>
    <dgm:cxn modelId="{9FCB41BD-64DA-437E-ACC7-150CB14BA7C6}" type="presParOf" srcId="{E57C0649-6FB8-4C29-91E0-D0B2B34EA06E}" destId="{A8801694-BD75-4C20-A0A8-21CF458A39AF}" srcOrd="4" destOrd="0" presId="urn:microsoft.com/office/officeart/2008/layout/VerticalCurvedList"/>
    <dgm:cxn modelId="{41106551-4A54-4C11-AFC8-1F3B751CF2ED}" type="presParOf" srcId="{A8801694-BD75-4C20-A0A8-21CF458A39AF}" destId="{B4D4889C-D36B-4E1C-A3C6-80F71000113F}" srcOrd="0" destOrd="0" presId="urn:microsoft.com/office/officeart/2008/layout/VerticalCurvedList"/>
    <dgm:cxn modelId="{E31A92DA-99DB-4B9F-B6FE-C77C16FDAAE3}" type="presParOf" srcId="{E57C0649-6FB8-4C29-91E0-D0B2B34EA06E}" destId="{6777A97C-C36D-425F-B667-5D29226ED0F7}" srcOrd="5" destOrd="0" presId="urn:microsoft.com/office/officeart/2008/layout/VerticalCurvedList"/>
    <dgm:cxn modelId="{AEFA65EE-F069-4E98-8B85-24FA2F10C8E8}" type="presParOf" srcId="{E57C0649-6FB8-4C29-91E0-D0B2B34EA06E}" destId="{B53EE4C2-4E90-4D7E-92E0-E9CC4E2E8942}" srcOrd="6" destOrd="0" presId="urn:microsoft.com/office/officeart/2008/layout/VerticalCurvedList"/>
    <dgm:cxn modelId="{DD7B1CC3-8E20-4E31-82F5-778B400390AA}" type="presParOf" srcId="{B53EE4C2-4E90-4D7E-92E0-E9CC4E2E8942}" destId="{665C6115-2B40-4104-B059-3331EA24C68C}" srcOrd="0" destOrd="0" presId="urn:microsoft.com/office/officeart/2008/layout/VerticalCurvedList"/>
    <dgm:cxn modelId="{DF593A3A-D8DB-4369-A0D4-2BB0A7722C2A}" type="presParOf" srcId="{E57C0649-6FB8-4C29-91E0-D0B2B34EA06E}" destId="{7FE1911F-0C5C-4A8F-9A86-30F7EF423847}" srcOrd="7" destOrd="0" presId="urn:microsoft.com/office/officeart/2008/layout/VerticalCurvedList"/>
    <dgm:cxn modelId="{C4275C22-9120-4281-9B0E-B87E5BD0F394}" type="presParOf" srcId="{E57C0649-6FB8-4C29-91E0-D0B2B34EA06E}" destId="{11D8B52C-8F67-4D29-9001-E8A0AF1A820C}" srcOrd="8" destOrd="0" presId="urn:microsoft.com/office/officeart/2008/layout/VerticalCurvedList"/>
    <dgm:cxn modelId="{2E1907EB-61EC-48FC-A695-A3E70A5F0B88}" type="presParOf" srcId="{11D8B52C-8F67-4D29-9001-E8A0AF1A820C}" destId="{996C6986-FBE1-41EC-9C4D-31AE76275179}" srcOrd="0" destOrd="0" presId="urn:microsoft.com/office/officeart/2008/layout/VerticalCurvedList"/>
    <dgm:cxn modelId="{68E3C5FB-98E6-4108-95A2-5430DB9F4C5E}" type="presParOf" srcId="{E57C0649-6FB8-4C29-91E0-D0B2B34EA06E}" destId="{C7981E1D-D0CF-4C76-82F1-00304C3024B4}" srcOrd="9" destOrd="0" presId="urn:microsoft.com/office/officeart/2008/layout/VerticalCurvedList"/>
    <dgm:cxn modelId="{384E8446-B1A8-430C-A093-EBC0405A9ED7}" type="presParOf" srcId="{E57C0649-6FB8-4C29-91E0-D0B2B34EA06E}" destId="{F51DE0DD-9A59-4761-B6AD-14C1E0E5E3E3}" srcOrd="10" destOrd="0" presId="urn:microsoft.com/office/officeart/2008/layout/VerticalCurvedList"/>
    <dgm:cxn modelId="{6A196092-0B1C-459A-BBCC-4C49A79F1006}" type="presParOf" srcId="{F51DE0DD-9A59-4761-B6AD-14C1E0E5E3E3}" destId="{D7F19A0E-F175-4171-AF9D-72B3496A4DC7}" srcOrd="0" destOrd="0" presId="urn:microsoft.com/office/officeart/2008/layout/VerticalCurvedList"/>
    <dgm:cxn modelId="{D3116A18-61A7-436F-B5C2-2779BC801A1C}" type="presParOf" srcId="{E57C0649-6FB8-4C29-91E0-D0B2B34EA06E}" destId="{B48193DD-AD9F-4EB5-9A0D-A2FBB954CE3F}" srcOrd="11" destOrd="0" presId="urn:microsoft.com/office/officeart/2008/layout/VerticalCurvedList"/>
    <dgm:cxn modelId="{6577C686-55B2-4BCA-BA2C-58A0E69D63B7}" type="presParOf" srcId="{E57C0649-6FB8-4C29-91E0-D0B2B34EA06E}" destId="{E7D3599C-BA14-4C25-AD0C-9738913C68F1}" srcOrd="12" destOrd="0" presId="urn:microsoft.com/office/officeart/2008/layout/VerticalCurvedList"/>
    <dgm:cxn modelId="{37B046B4-A036-48EB-8F08-6ED1A28BE8BE}" type="presParOf" srcId="{E7D3599C-BA14-4C25-AD0C-9738913C68F1}" destId="{78C5237C-4F99-4CAB-B732-85D74C4C71D2}" srcOrd="0" destOrd="0" presId="urn:microsoft.com/office/officeart/2008/layout/VerticalCurvedList"/>
    <dgm:cxn modelId="{B997E62B-422D-43D1-89C2-DA02E5846528}" type="presParOf" srcId="{E57C0649-6FB8-4C29-91E0-D0B2B34EA06E}" destId="{F95332C5-495D-42B2-9F35-7B8127FFD231}" srcOrd="13" destOrd="0" presId="urn:microsoft.com/office/officeart/2008/layout/VerticalCurvedList"/>
    <dgm:cxn modelId="{288CE31B-AA74-4E7A-8D8D-9521D4D3C9EC}" type="presParOf" srcId="{E57C0649-6FB8-4C29-91E0-D0B2B34EA06E}" destId="{16AC6501-8ABB-4405-9C39-E77736C40C43}" srcOrd="14" destOrd="0" presId="urn:microsoft.com/office/officeart/2008/layout/VerticalCurvedList"/>
    <dgm:cxn modelId="{C1D772F0-6E26-4773-A75A-61CD57CB9A15}" type="presParOf" srcId="{16AC6501-8ABB-4405-9C39-E77736C40C43}" destId="{B0CF9451-281F-4E5F-9CC3-2E120A20F9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B552-75BB-4D0A-A2EC-1320A6981015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D9D2D-CAC0-4259-90DD-8A77DED973B9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32080" rIns="132080" bIns="13208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5200" kern="1200" dirty="0" smtClean="0"/>
            <a:t>Informes Obligatorios</a:t>
          </a:r>
          <a:endParaRPr lang="es-CO" sz="5200" kern="1200" dirty="0"/>
        </a:p>
      </dsp:txBody>
      <dsp:txXfrm>
        <a:off x="752110" y="541866"/>
        <a:ext cx="7301111" cy="1083733"/>
      </dsp:txXfrm>
    </dsp:sp>
    <dsp:sp modelId="{C77BB09A-7167-4705-95FB-2C1703E0D303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ED37F-D5D2-42EE-A7E0-4A6EB4CA6DCF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32080" rIns="132080" bIns="13208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5200" kern="1200" dirty="0" smtClean="0"/>
            <a:t>Estudios Estructurales</a:t>
          </a:r>
          <a:endParaRPr lang="es-CO" sz="5200" kern="1200" dirty="0"/>
        </a:p>
      </dsp:txBody>
      <dsp:txXfrm>
        <a:off x="1146048" y="2167466"/>
        <a:ext cx="6907174" cy="1083733"/>
      </dsp:txXfrm>
    </dsp:sp>
    <dsp:sp modelId="{43316CDC-4E7D-4719-BB34-8AED38EC0480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F183E-7849-4119-B302-216ACD6C8CC4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32080" rIns="132080" bIns="13208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5200" kern="1200" dirty="0" smtClean="0"/>
            <a:t>Pronunciamientos</a:t>
          </a:r>
          <a:endParaRPr lang="es-CO" sz="5200" kern="1200" dirty="0"/>
        </a:p>
      </dsp:txBody>
      <dsp:txXfrm>
        <a:off x="752110" y="3793066"/>
        <a:ext cx="7301111" cy="1083733"/>
      </dsp:txXfrm>
    </dsp:sp>
    <dsp:sp modelId="{2F0B8668-BFFC-444A-9C15-2C0457438AF9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72CAA-D402-46D1-8C36-12876FCC0F79}">
      <dsp:nvSpPr>
        <dsp:cNvPr id="0" name=""/>
        <dsp:cNvSpPr/>
      </dsp:nvSpPr>
      <dsp:spPr>
        <a:xfrm>
          <a:off x="-5619234" y="-860699"/>
          <a:ext cx="6694067" cy="6694067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C9A2F-D411-4E27-BEC4-EE2A55D717C2}">
      <dsp:nvSpPr>
        <dsp:cNvPr id="0" name=""/>
        <dsp:cNvSpPr/>
      </dsp:nvSpPr>
      <dsp:spPr>
        <a:xfrm>
          <a:off x="348832" y="226057"/>
          <a:ext cx="7712782" cy="451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7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Salud</a:t>
          </a:r>
          <a:endParaRPr lang="es-CO" sz="2300" kern="1200" dirty="0"/>
        </a:p>
      </dsp:txBody>
      <dsp:txXfrm>
        <a:off x="348832" y="226057"/>
        <a:ext cx="7712782" cy="451916"/>
      </dsp:txXfrm>
    </dsp:sp>
    <dsp:sp modelId="{D794D141-B021-459C-895D-D206A1504FCE}">
      <dsp:nvSpPr>
        <dsp:cNvPr id="0" name=""/>
        <dsp:cNvSpPr/>
      </dsp:nvSpPr>
      <dsp:spPr>
        <a:xfrm>
          <a:off x="66385" y="169568"/>
          <a:ext cx="564895" cy="564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C39E7-CDF7-49A6-90D9-11EAED909CAE}">
      <dsp:nvSpPr>
        <dsp:cNvPr id="0" name=""/>
        <dsp:cNvSpPr/>
      </dsp:nvSpPr>
      <dsp:spPr>
        <a:xfrm>
          <a:off x="758083" y="904329"/>
          <a:ext cx="7303531" cy="451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7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Movilidad</a:t>
          </a:r>
          <a:endParaRPr lang="es-CO" sz="2300" kern="1200" dirty="0"/>
        </a:p>
      </dsp:txBody>
      <dsp:txXfrm>
        <a:off x="758083" y="904329"/>
        <a:ext cx="7303531" cy="451916"/>
      </dsp:txXfrm>
    </dsp:sp>
    <dsp:sp modelId="{B4D4889C-D36B-4E1C-A3C6-80F71000113F}">
      <dsp:nvSpPr>
        <dsp:cNvPr id="0" name=""/>
        <dsp:cNvSpPr/>
      </dsp:nvSpPr>
      <dsp:spPr>
        <a:xfrm>
          <a:off x="475635" y="847840"/>
          <a:ext cx="564895" cy="564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7A97C-C36D-425F-B667-5D29226ED0F7}">
      <dsp:nvSpPr>
        <dsp:cNvPr id="0" name=""/>
        <dsp:cNvSpPr/>
      </dsp:nvSpPr>
      <dsp:spPr>
        <a:xfrm>
          <a:off x="982350" y="1582104"/>
          <a:ext cx="7079264" cy="451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7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Integración Social</a:t>
          </a:r>
          <a:endParaRPr lang="es-CO" sz="2300" kern="1200" dirty="0"/>
        </a:p>
      </dsp:txBody>
      <dsp:txXfrm>
        <a:off x="982350" y="1582104"/>
        <a:ext cx="7079264" cy="451916"/>
      </dsp:txXfrm>
    </dsp:sp>
    <dsp:sp modelId="{665C6115-2B40-4104-B059-3331EA24C68C}">
      <dsp:nvSpPr>
        <dsp:cNvPr id="0" name=""/>
        <dsp:cNvSpPr/>
      </dsp:nvSpPr>
      <dsp:spPr>
        <a:xfrm>
          <a:off x="699903" y="1525614"/>
          <a:ext cx="564895" cy="564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1911F-0C5C-4A8F-9A86-30F7EF423847}">
      <dsp:nvSpPr>
        <dsp:cNvPr id="0" name=""/>
        <dsp:cNvSpPr/>
      </dsp:nvSpPr>
      <dsp:spPr>
        <a:xfrm>
          <a:off x="1053957" y="2260376"/>
          <a:ext cx="7007657" cy="451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7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Economía</a:t>
          </a:r>
          <a:endParaRPr lang="es-CO" sz="2300" kern="1200" dirty="0"/>
        </a:p>
      </dsp:txBody>
      <dsp:txXfrm>
        <a:off x="1053957" y="2260376"/>
        <a:ext cx="7007657" cy="451916"/>
      </dsp:txXfrm>
    </dsp:sp>
    <dsp:sp modelId="{996C6986-FBE1-41EC-9C4D-31AE76275179}">
      <dsp:nvSpPr>
        <dsp:cNvPr id="0" name=""/>
        <dsp:cNvSpPr/>
      </dsp:nvSpPr>
      <dsp:spPr>
        <a:xfrm>
          <a:off x="771509" y="2203886"/>
          <a:ext cx="564895" cy="564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81E1D-D0CF-4C76-82F1-00304C3024B4}">
      <dsp:nvSpPr>
        <dsp:cNvPr id="0" name=""/>
        <dsp:cNvSpPr/>
      </dsp:nvSpPr>
      <dsp:spPr>
        <a:xfrm>
          <a:off x="982350" y="2938648"/>
          <a:ext cx="7079264" cy="451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7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Localidades</a:t>
          </a:r>
          <a:endParaRPr lang="es-CO" sz="2300" kern="1200" dirty="0"/>
        </a:p>
      </dsp:txBody>
      <dsp:txXfrm>
        <a:off x="982350" y="2938648"/>
        <a:ext cx="7079264" cy="451916"/>
      </dsp:txXfrm>
    </dsp:sp>
    <dsp:sp modelId="{D7F19A0E-F175-4171-AF9D-72B3496A4DC7}">
      <dsp:nvSpPr>
        <dsp:cNvPr id="0" name=""/>
        <dsp:cNvSpPr/>
      </dsp:nvSpPr>
      <dsp:spPr>
        <a:xfrm>
          <a:off x="699903" y="2882158"/>
          <a:ext cx="564895" cy="564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193DD-AD9F-4EB5-9A0D-A2FBB954CE3F}">
      <dsp:nvSpPr>
        <dsp:cNvPr id="0" name=""/>
        <dsp:cNvSpPr/>
      </dsp:nvSpPr>
      <dsp:spPr>
        <a:xfrm>
          <a:off x="758083" y="3616423"/>
          <a:ext cx="7303531" cy="451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7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Seguridad</a:t>
          </a:r>
          <a:endParaRPr lang="es-CO" sz="2300" kern="1200" dirty="0"/>
        </a:p>
      </dsp:txBody>
      <dsp:txXfrm>
        <a:off x="758083" y="3616423"/>
        <a:ext cx="7303531" cy="451916"/>
      </dsp:txXfrm>
    </dsp:sp>
    <dsp:sp modelId="{78C5237C-4F99-4CAB-B732-85D74C4C71D2}">
      <dsp:nvSpPr>
        <dsp:cNvPr id="0" name=""/>
        <dsp:cNvSpPr/>
      </dsp:nvSpPr>
      <dsp:spPr>
        <a:xfrm>
          <a:off x="475635" y="3559933"/>
          <a:ext cx="564895" cy="564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332C5-495D-42B2-9F35-7B8127FFD231}">
      <dsp:nvSpPr>
        <dsp:cNvPr id="0" name=""/>
        <dsp:cNvSpPr/>
      </dsp:nvSpPr>
      <dsp:spPr>
        <a:xfrm>
          <a:off x="348832" y="4294695"/>
          <a:ext cx="7712782" cy="451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70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Otros</a:t>
          </a:r>
          <a:endParaRPr lang="es-CO" sz="2300" kern="1200" dirty="0"/>
        </a:p>
      </dsp:txBody>
      <dsp:txXfrm>
        <a:off x="348832" y="4294695"/>
        <a:ext cx="7712782" cy="451916"/>
      </dsp:txXfrm>
    </dsp:sp>
    <dsp:sp modelId="{B0CF9451-281F-4E5F-9CC3-2E120A20F9DE}">
      <dsp:nvSpPr>
        <dsp:cNvPr id="0" name=""/>
        <dsp:cNvSpPr/>
      </dsp:nvSpPr>
      <dsp:spPr>
        <a:xfrm>
          <a:off x="66385" y="4238205"/>
          <a:ext cx="564895" cy="5648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71BD6-478D-4F89-BDB7-589008FE3C9C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67163" y="8829675"/>
            <a:ext cx="30353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C17DA-DAC2-4573-90A2-42A7093E1F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0959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F2FEBB71-8215-4D16-A1F0-B12912BDAF76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405" y="4473892"/>
            <a:ext cx="5603240" cy="3660458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8C5D151E-7A79-49DC-8668-17F4CCF45B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164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151E-7A79-49DC-8668-17F4CCF45B2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083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151E-7A79-49DC-8668-17F4CCF45B2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293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LA ENTIDAD SE CARATERIZA POR TENER 3 PROCESOS MISIONALES</a:t>
            </a:r>
          </a:p>
          <a:p>
            <a:endParaRPr lang="es-CO" dirty="0"/>
          </a:p>
          <a:p>
            <a:r>
              <a:rPr lang="es-CO" dirty="0" smtClean="0"/>
              <a:t>EL PROCESO DE MACRO ECONOMÍA VITAL PARA EL ESTUDIO ESTRUCTURAL DE LA CIUDAD E INSUMO IMPORTANTE PARA EL PROCES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151E-7A79-49DC-8668-17F4CCF45B2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685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151E-7A79-49DC-8668-17F4CCF45B2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821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151E-7A79-49DC-8668-17F4CCF45B2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936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96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90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49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54A-0E08-49C3-BC95-9563FD54F53D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7CDD-6A2D-40B7-901E-7FC561A3F3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082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54A-0E08-49C3-BC95-9563FD54F53D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7CDD-6A2D-40B7-901E-7FC561A3F3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181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54A-0E08-49C3-BC95-9563FD54F53D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7CDD-6A2D-40B7-901E-7FC561A3F3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4819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54A-0E08-49C3-BC95-9563FD54F53D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7CDD-6A2D-40B7-901E-7FC561A3F3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269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54A-0E08-49C3-BC95-9563FD54F53D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7CDD-6A2D-40B7-901E-7FC561A3F3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648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54A-0E08-49C3-BC95-9563FD54F53D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7CDD-6A2D-40B7-901E-7FC561A3F3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295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54A-0E08-49C3-BC95-9563FD54F53D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7CDD-6A2D-40B7-901E-7FC561A3F3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526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54A-0E08-49C3-BC95-9563FD54F53D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7CDD-6A2D-40B7-901E-7FC561A3F3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78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902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54A-0E08-49C3-BC95-9563FD54F53D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7CDD-6A2D-40B7-901E-7FC561A3F3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4221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54A-0E08-49C3-BC95-9563FD54F53D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7CDD-6A2D-40B7-901E-7FC561A3F3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720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54A-0E08-49C3-BC95-9563FD54F53D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7CDD-6A2D-40B7-901E-7FC561A3F3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945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9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4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9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51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6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333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5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1536-CA58-46FD-8A0B-03E0FF3E1E61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4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54A-0E08-49C3-BC95-9563FD54F53D}" type="datetimeFigureOut">
              <a:rPr lang="es-CO" smtClean="0"/>
              <a:t>04/11/2020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17CDD-6A2D-40B7-901E-7FC561A3F3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007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4.png"/><Relationship Id="rId7" Type="http://schemas.openxmlformats.org/officeDocument/2006/relationships/image" Target="../media/image24.svg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2.svg"/><Relationship Id="rId10" Type="http://schemas.openxmlformats.org/officeDocument/2006/relationships/diagramQuickStyle" Target="../diagrams/quickStyle2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Bogot%C3%A1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D6C9B01-032B-574E-AB28-F5E973A22EE6}"/>
              </a:ext>
            </a:extLst>
          </p:cNvPr>
          <p:cNvSpPr txBox="1"/>
          <p:nvPr/>
        </p:nvSpPr>
        <p:spPr>
          <a:xfrm>
            <a:off x="445238" y="5832440"/>
            <a:ext cx="49468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Anayme Barón Durán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884A4E13-42D0-F74C-940A-8115907FB1F1}"/>
              </a:ext>
            </a:extLst>
          </p:cNvPr>
          <p:cNvSpPr txBox="1"/>
          <p:nvPr/>
        </p:nvSpPr>
        <p:spPr>
          <a:xfrm>
            <a:off x="8130066" y="5909384"/>
            <a:ext cx="3616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Contralora de Bogotá D.C. (E)</a:t>
            </a:r>
          </a:p>
        </p:txBody>
      </p:sp>
    </p:spTree>
    <p:extLst>
      <p:ext uri="{BB962C8B-B14F-4D97-AF65-F5344CB8AC3E}">
        <p14:creationId xmlns:p14="http://schemas.microsoft.com/office/powerpoint/2010/main" val="3536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9AA0D04-1DA1-4F92-8BF4-099D33AF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8E27EF3-8E6C-4AD3-B34C-B97B9DB43E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3"/>
          <a:stretch/>
        </p:blipFill>
        <p:spPr>
          <a:xfrm flipH="1">
            <a:off x="0" y="2066543"/>
            <a:ext cx="12192000" cy="22860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B1381C0-7153-4CA2-A2AD-CBBA6D5DBCEF}"/>
              </a:ext>
            </a:extLst>
          </p:cNvPr>
          <p:cNvSpPr txBox="1"/>
          <p:nvPr/>
        </p:nvSpPr>
        <p:spPr>
          <a:xfrm>
            <a:off x="228729" y="2787808"/>
            <a:ext cx="711390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IMPACTO</a:t>
            </a:r>
            <a:endParaRPr lang="es-CO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DCB7BC4-7E56-49A2-9787-F5E055900341}"/>
              </a:ext>
            </a:extLst>
          </p:cNvPr>
          <p:cNvSpPr txBox="1"/>
          <p:nvPr/>
        </p:nvSpPr>
        <p:spPr>
          <a:xfrm>
            <a:off x="489436" y="1483462"/>
            <a:ext cx="59390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Indagación Preliminar</a:t>
            </a:r>
            <a:r>
              <a:rPr lang="es-CO" dirty="0"/>
              <a:t> con el objeto de determinar si hay irregularidades en la suscripción y ejecución del convenio FFDS-CD-0721-2020, suscrito entre la Subred de Servicios Integrales en Salud Centro Oriente y el Fondo Financiero Distrital de Salud, en el marco de la Urgencia Manifiesta. </a:t>
            </a:r>
            <a:r>
              <a:rPr lang="es-CO" dirty="0" smtClean="0"/>
              <a:t> (CORFERIAS)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12" name="Rectángulo redondeado 8">
            <a:extLst>
              <a:ext uri="{FF2B5EF4-FFF2-40B4-BE49-F238E27FC236}">
                <a16:creationId xmlns="" xmlns:a16="http://schemas.microsoft.com/office/drawing/2014/main" id="{42F099BD-9D3C-4300-A9CD-778A4AAF7E3C}"/>
              </a:ext>
            </a:extLst>
          </p:cNvPr>
          <p:cNvSpPr/>
          <p:nvPr/>
        </p:nvSpPr>
        <p:spPr>
          <a:xfrm>
            <a:off x="0" y="208219"/>
            <a:ext cx="8918089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</a:t>
            </a:r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INDAGACIÓN PRELIMINAR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2361" y="1205025"/>
            <a:ext cx="6293223" cy="2237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5667633" y="3961097"/>
            <a:ext cx="5189838" cy="22806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5881816" y="4224244"/>
            <a:ext cx="4852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Indagación Preliminar con el objeto de determinar si hay irregularidades en la suscripción y ejecución </a:t>
            </a:r>
            <a:r>
              <a:rPr lang="es-CO" dirty="0" smtClean="0"/>
              <a:t>a un Convenio </a:t>
            </a:r>
            <a:r>
              <a:rPr lang="es-CO" dirty="0"/>
              <a:t>I</a:t>
            </a:r>
            <a:r>
              <a:rPr lang="es-CO" dirty="0" smtClean="0"/>
              <a:t>nteradministrativo entre 16 Fondos de Desarrollo Local y la Cruz Roja Colombiana para la entrega de ayuda humanitaria.  </a:t>
            </a:r>
            <a:endParaRPr lang="es-CO" dirty="0"/>
          </a:p>
        </p:txBody>
      </p:sp>
      <p:pic>
        <p:nvPicPr>
          <p:cNvPr id="10" name="Picture 2" descr="Instalaciones de Corferias podrán ser usadas para atención médica - Forbes  Colo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14" y="1514724"/>
            <a:ext cx="2453509" cy="16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chivo:Cruz Roja.svg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36" y="4224244"/>
            <a:ext cx="1654394" cy="165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DCB7BC4-7E56-49A2-9787-F5E055900341}"/>
              </a:ext>
            </a:extLst>
          </p:cNvPr>
          <p:cNvSpPr txBox="1"/>
          <p:nvPr/>
        </p:nvSpPr>
        <p:spPr>
          <a:xfrm>
            <a:off x="1240872" y="1581207"/>
            <a:ext cx="6094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PROGRAMA DE ALIMENTACIÓN ESCOLAR –PAE.</a:t>
            </a:r>
          </a:p>
          <a:p>
            <a:pPr algn="ctr"/>
            <a:r>
              <a:rPr lang="es-ES" dirty="0"/>
              <a:t>Comedores Escolares: </a:t>
            </a:r>
            <a:r>
              <a:rPr lang="es-ES" dirty="0" smtClean="0"/>
              <a:t>Se </a:t>
            </a:r>
            <a:r>
              <a:rPr lang="es-ES" dirty="0"/>
              <a:t>detectó en la revisión de contratos de comedores escolares un resultado de 14 hallazgos con presunta incidencia Fiscal por un valor  total de $</a:t>
            </a:r>
            <a:r>
              <a:rPr lang="es-ES" dirty="0" smtClean="0"/>
              <a:t>3.975 millones,  </a:t>
            </a:r>
            <a:r>
              <a:rPr lang="es-ES" dirty="0"/>
              <a:t>debido a la no utilización de dotación de cocina - comedor escolar adquirida por la SED para </a:t>
            </a:r>
            <a:r>
              <a:rPr lang="es-ES" dirty="0" smtClean="0"/>
              <a:t>Colegios </a:t>
            </a:r>
            <a:r>
              <a:rPr lang="es-ES" dirty="0"/>
              <a:t>Distritales.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FBA9406D-7503-4B1C-998F-40CFE570173D}"/>
              </a:ext>
            </a:extLst>
          </p:cNvPr>
          <p:cNvSpPr txBox="1"/>
          <p:nvPr/>
        </p:nvSpPr>
        <p:spPr>
          <a:xfrm>
            <a:off x="5010325" y="4428713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Recuperación de </a:t>
            </a:r>
            <a:r>
              <a:rPr lang="es-ES" dirty="0" smtClean="0"/>
              <a:t>$2.662 millones </a:t>
            </a:r>
            <a:r>
              <a:rPr lang="es-ES" dirty="0"/>
              <a:t>de dineros obtenidos producto de las tarjetas extraviadas no personalizadas y con saldo que reposaban en recaudo capital y pasaron al FET Fondo de estabilización tarifaria.</a:t>
            </a:r>
            <a:endParaRPr lang="es-CO" dirty="0"/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6479F4E8-EAF7-4C92-AA8C-BEFA6375EEA3}"/>
              </a:ext>
            </a:extLst>
          </p:cNvPr>
          <p:cNvSpPr/>
          <p:nvPr/>
        </p:nvSpPr>
        <p:spPr>
          <a:xfrm>
            <a:off x="366320" y="918594"/>
            <a:ext cx="7843706" cy="30780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>
            <a:extLst>
              <a:ext uri="{FF2B5EF4-FFF2-40B4-BE49-F238E27FC236}">
                <a16:creationId xmlns="" xmlns:a16="http://schemas.microsoft.com/office/drawing/2014/main" id="{3DB001C1-4380-4125-A037-2FFDF248A018}"/>
              </a:ext>
            </a:extLst>
          </p:cNvPr>
          <p:cNvSpPr/>
          <p:nvPr/>
        </p:nvSpPr>
        <p:spPr>
          <a:xfrm>
            <a:off x="4479722" y="3996678"/>
            <a:ext cx="7460609" cy="19427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Estaciones de TransMilenio habilitadas para el 22 de noviembre">
            <a:extLst>
              <a:ext uri="{FF2B5EF4-FFF2-40B4-BE49-F238E27FC236}">
                <a16:creationId xmlns="" xmlns:a16="http://schemas.microsoft.com/office/drawing/2014/main" id="{74D0EFB5-16B0-4E0B-8D3D-68291ED44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3"/>
          <a:stretch/>
        </p:blipFill>
        <p:spPr bwMode="auto">
          <a:xfrm>
            <a:off x="0" y="3996678"/>
            <a:ext cx="4404220" cy="23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áfico 8" descr="Cubierto de mesa">
            <a:extLst>
              <a:ext uri="{FF2B5EF4-FFF2-40B4-BE49-F238E27FC236}">
                <a16:creationId xmlns="" xmlns:a16="http://schemas.microsoft.com/office/drawing/2014/main" id="{58DF4788-5E01-442E-B0E3-6662CF4CF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5431" y="771757"/>
            <a:ext cx="1335247" cy="1335247"/>
          </a:xfrm>
          <a:prstGeom prst="rect">
            <a:avLst/>
          </a:prstGeom>
        </p:spPr>
      </p:pic>
      <p:pic>
        <p:nvPicPr>
          <p:cNvPr id="11" name="Gráfico 10" descr="Cuenco">
            <a:extLst>
              <a:ext uri="{FF2B5EF4-FFF2-40B4-BE49-F238E27FC236}">
                <a16:creationId xmlns="" xmlns:a16="http://schemas.microsoft.com/office/drawing/2014/main" id="{0AEAF825-E669-40BF-8D75-2EE69A7D7E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5432" y="2160840"/>
            <a:ext cx="1335246" cy="1335246"/>
          </a:xfrm>
          <a:prstGeom prst="rect">
            <a:avLst/>
          </a:prstGeom>
        </p:spPr>
      </p:pic>
      <p:sp>
        <p:nvSpPr>
          <p:cNvPr id="12" name="Rectángulo redondeado 8">
            <a:extLst>
              <a:ext uri="{FF2B5EF4-FFF2-40B4-BE49-F238E27FC236}">
                <a16:creationId xmlns="" xmlns:a16="http://schemas.microsoft.com/office/drawing/2014/main" id="{42F099BD-9D3C-4300-A9CD-778A4AAF7E3C}"/>
              </a:ext>
            </a:extLst>
          </p:cNvPr>
          <p:cNvSpPr/>
          <p:nvPr/>
        </p:nvSpPr>
        <p:spPr>
          <a:xfrm>
            <a:off x="0" y="208219"/>
            <a:ext cx="6680499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</a:t>
            </a:r>
            <a:r>
              <a:rPr lang="es-CO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AUDITORIAS 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0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9AA0D04-1DA1-4F92-8BF4-099D33AF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46993A6-DF90-40EC-8939-A0FBE98D2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3"/>
          <a:stretch/>
        </p:blipFill>
        <p:spPr>
          <a:xfrm flipH="1">
            <a:off x="0" y="1142999"/>
            <a:ext cx="12192000" cy="22860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62430F98-6D72-4A74-AE1A-64BC390EAE83}"/>
              </a:ext>
            </a:extLst>
          </p:cNvPr>
          <p:cNvSpPr txBox="1"/>
          <p:nvPr/>
        </p:nvSpPr>
        <p:spPr>
          <a:xfrm>
            <a:off x="217710" y="1624279"/>
            <a:ext cx="77724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BENEFICIOS </a:t>
            </a:r>
          </a:p>
          <a:p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 CONTROL </a:t>
            </a:r>
            <a:r>
              <a:rPr lang="es-CO" sz="400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FISCAL</a:t>
            </a:r>
            <a:endParaRPr lang="es-CO" sz="66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29466409-E924-4793-939E-6C74CA045EAA}"/>
              </a:ext>
            </a:extLst>
          </p:cNvPr>
          <p:cNvSpPr txBox="1"/>
          <p:nvPr/>
        </p:nvSpPr>
        <p:spPr>
          <a:xfrm>
            <a:off x="490342" y="3877803"/>
            <a:ext cx="5912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POR CADA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$1</a:t>
            </a:r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INVERTIDO EN LA CONTRALORÍA DE  BOGOTÁ DURANTE LA VIGENCIA 2020, SE HA RETRIBUIDO AL DISTRITO CAPITAL </a:t>
            </a:r>
          </a:p>
          <a:p>
            <a:pPr algn="ctr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$8 pesos con 65 centavos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0E6EF813-AC79-488F-AB71-B049905B1184}"/>
              </a:ext>
            </a:extLst>
          </p:cNvPr>
          <p:cNvSpPr/>
          <p:nvPr/>
        </p:nvSpPr>
        <p:spPr>
          <a:xfrm>
            <a:off x="490342" y="3707192"/>
            <a:ext cx="5857185" cy="19249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E4A7419C-5156-4383-A0DC-FCAA3DC20248}"/>
              </a:ext>
            </a:extLst>
          </p:cNvPr>
          <p:cNvSpPr/>
          <p:nvPr/>
        </p:nvSpPr>
        <p:spPr>
          <a:xfrm>
            <a:off x="7763987" y="3116596"/>
            <a:ext cx="3393989" cy="3240001"/>
          </a:xfrm>
          <a:prstGeom prst="ellipse">
            <a:avLst/>
          </a:prstGeom>
          <a:solidFill>
            <a:srgbClr val="C00000"/>
          </a:solidFill>
          <a:ln>
            <a:solidFill>
              <a:srgbClr val="D7712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$1,06</a:t>
            </a:r>
            <a:r>
              <a:rPr lang="es-419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419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billones</a:t>
            </a:r>
            <a:endParaRPr lang="es-CO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288447" y="3125280"/>
            <a:ext cx="1746534" cy="1498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127369" y="159011"/>
            <a:ext cx="10721011" cy="1205158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10" y="159011"/>
            <a:ext cx="8712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Evaluaciones y pronunciamientos ante 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emergencia del COVID-19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pic>
        <p:nvPicPr>
          <p:cNvPr id="8" name="Gráfico 7" descr="Corazón con pulso">
            <a:extLst>
              <a:ext uri="{FF2B5EF4-FFF2-40B4-BE49-F238E27FC236}">
                <a16:creationId xmlns="" xmlns:a16="http://schemas.microsoft.com/office/drawing/2014/main" id="{56F1B4D9-F29F-4D63-8013-A24FC97C3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5069" y="2238133"/>
            <a:ext cx="914400" cy="914400"/>
          </a:xfrm>
          <a:prstGeom prst="rect">
            <a:avLst/>
          </a:prstGeom>
        </p:spPr>
      </p:pic>
      <p:pic>
        <p:nvPicPr>
          <p:cNvPr id="12" name="Gráfico 11" descr="Médico">
            <a:extLst>
              <a:ext uri="{FF2B5EF4-FFF2-40B4-BE49-F238E27FC236}">
                <a16:creationId xmlns="" xmlns:a16="http://schemas.microsoft.com/office/drawing/2014/main" id="{E50276AA-17C9-4B81-ADD1-EEAF0C109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33452" y="4365629"/>
            <a:ext cx="914400" cy="914400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4090573466"/>
              </p:ext>
            </p:extLst>
          </p:nvPr>
        </p:nvGraphicFramePr>
        <p:xfrm>
          <a:off x="1809914" y="1364169"/>
          <a:ext cx="8128000" cy="497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1854929" y="166801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764</a:t>
            </a:r>
            <a:endParaRPr lang="es-CO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411809" y="23260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9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537968" y="30519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15</a:t>
            </a:r>
            <a:endParaRPr lang="es-CO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713495" y="36898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562652" y="4365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19</a:t>
            </a:r>
            <a:endParaRPr lang="es-CO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345316" y="50035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11</a:t>
            </a:r>
            <a:endParaRPr lang="es-CO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964244" y="5671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7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70124" y="3236576"/>
            <a:ext cx="13397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bg1"/>
                </a:solidFill>
              </a:rPr>
              <a:t>TOTAL</a:t>
            </a:r>
          </a:p>
          <a:p>
            <a:pPr algn="ctr"/>
            <a:r>
              <a:rPr lang="es-CO" sz="3600" dirty="0" smtClean="0">
                <a:solidFill>
                  <a:schemeClr val="bg1"/>
                </a:solidFill>
              </a:rPr>
              <a:t>826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26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055B3D92-088E-4827-97B9-5957EACBB8A4}"/>
              </a:ext>
            </a:extLst>
          </p:cNvPr>
          <p:cNvSpPr/>
          <p:nvPr/>
        </p:nvSpPr>
        <p:spPr>
          <a:xfrm>
            <a:off x="6810614" y="3627505"/>
            <a:ext cx="4619839" cy="19595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973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Responsabilidad Fiscal y Jurisdicción Coactiva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7710" y="5973211"/>
            <a:ext cx="58142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Fuente: </a:t>
            </a:r>
            <a:r>
              <a:rPr lang="es-CO" sz="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Prefis</a:t>
            </a:r>
            <a:r>
              <a:rPr lang="es-CO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libros de la DRFJC y SPRF </a:t>
            </a:r>
            <a:endParaRPr lang="es-CO" sz="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trella: 6 puntas 2">
            <a:extLst>
              <a:ext uri="{FF2B5EF4-FFF2-40B4-BE49-F238E27FC236}">
                <a16:creationId xmlns="" xmlns:a16="http://schemas.microsoft.com/office/drawing/2014/main" id="{1B63DCEB-2E6C-4210-B5F2-531F203CBD24}"/>
              </a:ext>
            </a:extLst>
          </p:cNvPr>
          <p:cNvSpPr/>
          <p:nvPr/>
        </p:nvSpPr>
        <p:spPr>
          <a:xfrm>
            <a:off x="549702" y="1350366"/>
            <a:ext cx="3593067" cy="3117804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CO" sz="3600" b="1" i="0" u="none" strike="noStrike" dirty="0">
                <a:solidFill>
                  <a:srgbClr val="203764"/>
                </a:solidFill>
                <a:effectLst/>
                <a:latin typeface="Arial" panose="020B0604020202020204" pitchFamily="34" charset="0"/>
              </a:rPr>
              <a:t>1443 </a:t>
            </a:r>
          </a:p>
          <a:p>
            <a:pPr algn="ctr" fontAlgn="ctr"/>
            <a:r>
              <a:rPr lang="es-CO" sz="1800" b="1" i="0" u="none" strike="noStrike" dirty="0">
                <a:solidFill>
                  <a:srgbClr val="203764"/>
                </a:solidFill>
                <a:effectLst/>
                <a:latin typeface="Arial" panose="020B0604020202020204" pitchFamily="34" charset="0"/>
              </a:rPr>
              <a:t>PROCESOS ACTIVOS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BF871F46-4BDF-4CC3-85BC-DB94C3C8C02A}"/>
              </a:ext>
            </a:extLst>
          </p:cNvPr>
          <p:cNvSpPr txBox="1"/>
          <p:nvPr/>
        </p:nvSpPr>
        <p:spPr>
          <a:xfrm>
            <a:off x="7527250" y="4314898"/>
            <a:ext cx="3280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$ </a:t>
            </a:r>
            <a:r>
              <a:rPr lang="es-CO" sz="3200" b="1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2.2 BILLONES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8" name="Flecha: curvada hacia la derecha 7">
            <a:extLst>
              <a:ext uri="{FF2B5EF4-FFF2-40B4-BE49-F238E27FC236}">
                <a16:creationId xmlns="" xmlns:a16="http://schemas.microsoft.com/office/drawing/2014/main" id="{9DBE48FB-F157-4A90-B357-3339ED0710A9}"/>
              </a:ext>
            </a:extLst>
          </p:cNvPr>
          <p:cNvSpPr/>
          <p:nvPr/>
        </p:nvSpPr>
        <p:spPr>
          <a:xfrm rot="17073914">
            <a:off x="3015803" y="2032134"/>
            <a:ext cx="1318851" cy="61363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2AA843CC-5C97-4704-9324-1DD2D7C8073A}"/>
              </a:ext>
            </a:extLst>
          </p:cNvPr>
          <p:cNvSpPr txBox="1"/>
          <p:nvPr/>
        </p:nvSpPr>
        <p:spPr>
          <a:xfrm>
            <a:off x="8220821" y="2874029"/>
            <a:ext cx="189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</a:rPr>
              <a:t>CUANTÍA</a:t>
            </a:r>
            <a:endParaRPr lang="es-CO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055B3D92-088E-4827-97B9-5957EACBB8A4}"/>
              </a:ext>
            </a:extLst>
          </p:cNvPr>
          <p:cNvSpPr/>
          <p:nvPr/>
        </p:nvSpPr>
        <p:spPr>
          <a:xfrm>
            <a:off x="6810614" y="3627505"/>
            <a:ext cx="4619839" cy="19595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10" y="463352"/>
            <a:ext cx="973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Responsabilidad Fiscal y Jurisdicción Coactiva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7710" y="5973211"/>
            <a:ext cx="58142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Fuente: </a:t>
            </a:r>
            <a:r>
              <a:rPr lang="es-CO" sz="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Prefis</a:t>
            </a:r>
            <a:r>
              <a:rPr lang="es-CO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libros de la DRFJC y SPRF </a:t>
            </a:r>
            <a:endParaRPr lang="es-CO" sz="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trella: 6 puntas 2">
            <a:extLst>
              <a:ext uri="{FF2B5EF4-FFF2-40B4-BE49-F238E27FC236}">
                <a16:creationId xmlns="" xmlns:a16="http://schemas.microsoft.com/office/drawing/2014/main" id="{1B63DCEB-2E6C-4210-B5F2-531F203CBD24}"/>
              </a:ext>
            </a:extLst>
          </p:cNvPr>
          <p:cNvSpPr/>
          <p:nvPr/>
        </p:nvSpPr>
        <p:spPr>
          <a:xfrm>
            <a:off x="549702" y="1350366"/>
            <a:ext cx="3593067" cy="3117804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CO" sz="3600" b="1" dirty="0">
                <a:solidFill>
                  <a:srgbClr val="203764"/>
                </a:solidFill>
                <a:latin typeface="Arial" panose="020B0604020202020204" pitchFamily="34" charset="0"/>
              </a:rPr>
              <a:t>85</a:t>
            </a:r>
            <a:r>
              <a:rPr lang="es-CO" sz="3600" b="1" i="0" u="none" strike="noStrike" dirty="0">
                <a:solidFill>
                  <a:srgbClr val="20376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 fontAlgn="ctr"/>
            <a:r>
              <a:rPr lang="es-CO" sz="1800" b="1" i="0" u="none" strike="noStrike" dirty="0">
                <a:solidFill>
                  <a:srgbClr val="203764"/>
                </a:solidFill>
                <a:effectLst/>
                <a:latin typeface="Arial" panose="020B0604020202020204" pitchFamily="34" charset="0"/>
              </a:rPr>
              <a:t>Procesos</a:t>
            </a:r>
            <a:r>
              <a:rPr lang="es-CO" sz="1800" b="1" i="0" u="none" strike="noStrike" baseline="0" dirty="0">
                <a:solidFill>
                  <a:srgbClr val="2037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O" sz="1800" b="1" i="0" u="none" strike="noStrike" dirty="0">
                <a:solidFill>
                  <a:srgbClr val="203764"/>
                </a:solidFill>
                <a:effectLst/>
                <a:latin typeface="Arial" panose="020B0604020202020204" pitchFamily="34" charset="0"/>
              </a:rPr>
              <a:t>aperturados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BF871F46-4BDF-4CC3-85BC-DB94C3C8C02A}"/>
              </a:ext>
            </a:extLst>
          </p:cNvPr>
          <p:cNvSpPr txBox="1"/>
          <p:nvPr/>
        </p:nvSpPr>
        <p:spPr>
          <a:xfrm>
            <a:off x="7250950" y="4345676"/>
            <a:ext cx="3739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CO" sz="2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$</a:t>
            </a:r>
            <a:r>
              <a:rPr lang="es-CO" sz="2800" b="1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122 MIL MILLONES</a:t>
            </a:r>
            <a:endParaRPr lang="es-CO" sz="28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Flecha: curvada hacia la derecha 7">
            <a:extLst>
              <a:ext uri="{FF2B5EF4-FFF2-40B4-BE49-F238E27FC236}">
                <a16:creationId xmlns="" xmlns:a16="http://schemas.microsoft.com/office/drawing/2014/main" id="{9DBE48FB-F157-4A90-B357-3339ED0710A9}"/>
              </a:ext>
            </a:extLst>
          </p:cNvPr>
          <p:cNvSpPr/>
          <p:nvPr/>
        </p:nvSpPr>
        <p:spPr>
          <a:xfrm rot="17073914">
            <a:off x="3015803" y="2032134"/>
            <a:ext cx="1318851" cy="61363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2AA843CC-5C97-4704-9324-1DD2D7C8073A}"/>
              </a:ext>
            </a:extLst>
          </p:cNvPr>
          <p:cNvSpPr txBox="1"/>
          <p:nvPr/>
        </p:nvSpPr>
        <p:spPr>
          <a:xfrm>
            <a:off x="8220821" y="2874029"/>
            <a:ext cx="189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</a:rPr>
              <a:t>CUANTÍA</a:t>
            </a:r>
            <a:endParaRPr lang="es-CO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25F987C-C808-7847-B63E-DE7D93D398C5}"/>
              </a:ext>
            </a:extLst>
          </p:cNvPr>
          <p:cNvSpPr txBox="1"/>
          <p:nvPr/>
        </p:nvSpPr>
        <p:spPr>
          <a:xfrm>
            <a:off x="217709" y="463352"/>
            <a:ext cx="949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PARTICIPACIÓN CIUDADANA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2546900C-39A0-490B-8DAF-B4F362A23DDF}"/>
              </a:ext>
            </a:extLst>
          </p:cNvPr>
          <p:cNvSpPr txBox="1"/>
          <p:nvPr/>
        </p:nvSpPr>
        <p:spPr>
          <a:xfrm>
            <a:off x="6175960" y="1838424"/>
            <a:ext cx="50928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212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DIÁLOGO.</a:t>
            </a:r>
          </a:p>
          <a:p>
            <a:pPr algn="ctr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163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ACCIONES DE FORMACIÓN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con la comunidad, mediante las cuales se atendieron a </a:t>
            </a:r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14.919</a:t>
            </a:r>
            <a:r>
              <a:rPr lang="es-E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CIUDADANOS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9A897459-CE6D-4C6A-AAD3-C64D80D83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3" t="43670" b="3731"/>
          <a:stretch/>
        </p:blipFill>
        <p:spPr bwMode="auto">
          <a:xfrm>
            <a:off x="696287" y="1770588"/>
            <a:ext cx="5219088" cy="360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3E366658-3F31-47DA-9D08-5522FEF40A56}"/>
              </a:ext>
            </a:extLst>
          </p:cNvPr>
          <p:cNvSpPr txBox="1"/>
          <p:nvPr/>
        </p:nvSpPr>
        <p:spPr>
          <a:xfrm>
            <a:off x="5791560" y="1342533"/>
            <a:ext cx="53717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1.575 ciudadanos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desarrollaron temas </a:t>
            </a:r>
            <a:r>
              <a:rPr lang="es-C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Reuniones Locales de Control Social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Mesas de Trabajo Ciudadanas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que </a:t>
            </a:r>
            <a:r>
              <a:rPr lang="es-C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632 bogotanos, 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siguieron de cerca la gestión local para sus comunidades</a:t>
            </a:r>
            <a:r>
              <a:rPr lang="x-non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acciones de Elección e Interacción,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Contralorías Estudiantiles,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 participación de </a:t>
            </a: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956 </a:t>
            </a:r>
            <a:r>
              <a:rPr lang="es-E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Estudiantes</a:t>
            </a:r>
          </a:p>
          <a:p>
            <a:pPr algn="just"/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Ciudadanos,</a:t>
            </a:r>
            <a:r>
              <a:rPr lang="es-E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asistieron a la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de </a:t>
            </a:r>
            <a:r>
              <a:rPr lang="es-CO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documentos referentes a la planeación del proceso auditor</a:t>
            </a:r>
            <a:r>
              <a: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jornadas locales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CE760FA-DE2C-4EF3-85A1-28D39EBF2D75}"/>
              </a:ext>
            </a:extLst>
          </p:cNvPr>
          <p:cNvSpPr txBox="1"/>
          <p:nvPr/>
        </p:nvSpPr>
        <p:spPr>
          <a:xfrm>
            <a:off x="217710" y="504177"/>
            <a:ext cx="7707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DIÁLOGO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2042601-F0B1-48C0-B038-AC2FF342B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0" y="1283985"/>
            <a:ext cx="4120645" cy="25055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E95DD23D-CA6C-4D07-9969-EC6B7AC5D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915" y="3288870"/>
            <a:ext cx="3947254" cy="2551760"/>
          </a:xfrm>
          <a:prstGeom prst="rect">
            <a:avLst/>
          </a:prstGeom>
        </p:spPr>
      </p:pic>
      <p:sp>
        <p:nvSpPr>
          <p:cNvPr id="11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9AA0D04-1DA1-4F92-8BF4-099D33AF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4BDBB34-991A-4385-8B76-AC1784FD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3"/>
          <a:stretch/>
        </p:blipFill>
        <p:spPr>
          <a:xfrm flipH="1">
            <a:off x="0" y="2066543"/>
            <a:ext cx="12192000" cy="22860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8792BB6-F084-4DA9-BFD3-865A46FBEB59}"/>
              </a:ext>
            </a:extLst>
          </p:cNvPr>
          <p:cNvSpPr txBox="1"/>
          <p:nvPr/>
        </p:nvSpPr>
        <p:spPr>
          <a:xfrm>
            <a:off x="283464" y="2559618"/>
            <a:ext cx="77724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 DE DESARROLLO SOSTENIBLE</a:t>
            </a:r>
            <a:endParaRPr lang="es-CO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A1BB74A-36BF-42C0-818B-4657EF2220C1}"/>
              </a:ext>
            </a:extLst>
          </p:cNvPr>
          <p:cNvSpPr txBox="1"/>
          <p:nvPr/>
        </p:nvSpPr>
        <p:spPr>
          <a:xfrm>
            <a:off x="186983" y="313568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0EFDDFF-035D-4CE1-A465-DC4A37B960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18604" r="643" b="2863"/>
          <a:stretch/>
        </p:blipFill>
        <p:spPr>
          <a:xfrm>
            <a:off x="1686187" y="2858046"/>
            <a:ext cx="6744297" cy="3182414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=""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72BC746B-E383-4A15-B9E1-71BF8C655556}"/>
              </a:ext>
            </a:extLst>
          </p:cNvPr>
          <p:cNvSpPr txBox="1"/>
          <p:nvPr/>
        </p:nvSpPr>
        <p:spPr>
          <a:xfrm>
            <a:off x="182880" y="484816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2020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3BEE6E47-92BF-44C5-949D-1D4DAEBA40E1}"/>
              </a:ext>
            </a:extLst>
          </p:cNvPr>
          <p:cNvSpPr txBox="1"/>
          <p:nvPr/>
        </p:nvSpPr>
        <p:spPr>
          <a:xfrm>
            <a:off x="408299" y="1408753"/>
            <a:ext cx="9302759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Berlin Sans FB" panose="020E0602020502020306" pitchFamily="34" charset="0"/>
              </a:rPr>
              <a:t>La búsqueda del uso adecuado de los recursos públicos no solo es competencia directa de la Contraloría de Bogotá, sino que requiere de la participación de la ciudadanía. PEI</a:t>
            </a:r>
            <a:endParaRPr lang="es-CO" sz="2400" dirty="0">
              <a:latin typeface="Berlin Sans FB" panose="020E0602020502020306" pitchFamily="34" charset="0"/>
            </a:endParaRPr>
          </a:p>
        </p:txBody>
      </p:sp>
      <p:sp>
        <p:nvSpPr>
          <p:cNvPr id="9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62FD1DAB-2214-4CF1-BCFA-E734726D5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3"/>
          <a:stretch/>
        </p:blipFill>
        <p:spPr>
          <a:xfrm flipH="1">
            <a:off x="0" y="3201949"/>
            <a:ext cx="12192000" cy="22860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9AA0D04-1DA1-4F92-8BF4-099D33AFD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3C04EA97-D7F5-4A4F-96FE-568AE07F30A1}"/>
              </a:ext>
            </a:extLst>
          </p:cNvPr>
          <p:cNvSpPr txBox="1"/>
          <p:nvPr/>
        </p:nvSpPr>
        <p:spPr>
          <a:xfrm>
            <a:off x="217710" y="3375453"/>
            <a:ext cx="72588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Auditoría de Desempeño: "Relevamiento y evaluación de políticas Implementadas con la finalidad de dar cumplimiento al ODS 1 desde la perspectiva de género (ODS 5)"  Feminización de la Pobreza (PAI 2020).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B6B72C28-698F-424E-9681-16C3E62F2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998" y="416570"/>
            <a:ext cx="6438015" cy="24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A1F875EB-9F99-45D3-A342-A946A0AA3F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3"/>
          <a:stretch/>
        </p:blipFill>
        <p:spPr>
          <a:xfrm flipH="1">
            <a:off x="0" y="3171052"/>
            <a:ext cx="12192000" cy="22860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9AA0D04-1DA1-4F92-8BF4-099D33AFD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pic>
        <p:nvPicPr>
          <p:cNvPr id="5" name="Picture 2" descr="ODS 17. 10 hitos importantes del Pacto Global Red Colombia | Prevención  Integral &amp; ORP Conference">
            <a:extLst>
              <a:ext uri="{FF2B5EF4-FFF2-40B4-BE49-F238E27FC236}">
                <a16:creationId xmlns="" xmlns:a16="http://schemas.microsoft.com/office/drawing/2014/main" id="{45941926-329C-4766-B704-EC1ACE439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408802"/>
            <a:ext cx="60483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28463" y="3713887"/>
            <a:ext cx="11153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es-CO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es-CO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Contraloría de Bogotá, D.C. cumplió el propósito de adherirse a la iniciativa mundial Pacto Global, liderada por las Naciones Unidas, cuya aceptación fue formalizada en la plataforma de las Naciones Unidas el 13 de marzo de </a:t>
            </a:r>
            <a:r>
              <a:rPr lang="es-CO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2019.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8">
            <a:extLst>
              <a:ext uri="{FF2B5EF4-FFF2-40B4-BE49-F238E27FC236}">
                <a16:creationId xmlns="" xmlns:a16="http://schemas.microsoft.com/office/drawing/2014/main" id="{762DB322-E912-4DD4-8FD5-31E2967AEB67}"/>
              </a:ext>
            </a:extLst>
          </p:cNvPr>
          <p:cNvSpPr/>
          <p:nvPr/>
        </p:nvSpPr>
        <p:spPr>
          <a:xfrm>
            <a:off x="0" y="208219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9AA0D04-1DA1-4F92-8BF4-099D33AF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A309C72-B786-48DD-A750-67716306D8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33"/>
          <a:stretch/>
        </p:blipFill>
        <p:spPr>
          <a:xfrm flipH="1">
            <a:off x="0" y="2943225"/>
            <a:ext cx="12192000" cy="23493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3EBC005-3BC5-4CFE-92E5-6F24D22028A7}"/>
              </a:ext>
            </a:extLst>
          </p:cNvPr>
          <p:cNvSpPr txBox="1"/>
          <p:nvPr/>
        </p:nvSpPr>
        <p:spPr>
          <a:xfrm>
            <a:off x="-2072640" y="2943225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584575" algn="l"/>
              </a:tabLst>
            </a:pPr>
            <a:r>
              <a:rPr lang="es-ES_tradnl" sz="13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17493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ABF5E8C9-41E9-483D-87B1-5EACE446F915}"/>
              </a:ext>
            </a:extLst>
          </p:cNvPr>
          <p:cNvSpPr txBox="1"/>
          <p:nvPr/>
        </p:nvSpPr>
        <p:spPr>
          <a:xfrm>
            <a:off x="872455" y="365723"/>
            <a:ext cx="780316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PROCESOS MISIONALES</a:t>
            </a:r>
            <a:endParaRPr lang="es-CO" sz="4000" dirty="0">
              <a:solidFill>
                <a:schemeClr val="bg1"/>
              </a:solidFill>
            </a:endParaRPr>
          </a:p>
        </p:txBody>
      </p:sp>
      <p:sp>
        <p:nvSpPr>
          <p:cNvPr id="2" name="Flecha a la derecha con bandas 1"/>
          <p:cNvSpPr/>
          <p:nvPr/>
        </p:nvSpPr>
        <p:spPr>
          <a:xfrm>
            <a:off x="867913" y="2117325"/>
            <a:ext cx="2256638" cy="137579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669591" y="4162717"/>
            <a:ext cx="2083525" cy="161517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o 8"/>
          <p:cNvGrpSpPr/>
          <p:nvPr/>
        </p:nvGrpSpPr>
        <p:grpSpPr>
          <a:xfrm>
            <a:off x="4033862" y="3859632"/>
            <a:ext cx="8498300" cy="2562383"/>
            <a:chOff x="-5592096" y="851541"/>
            <a:chExt cx="8498300" cy="2562383"/>
          </a:xfrm>
        </p:grpSpPr>
        <p:sp>
          <p:nvSpPr>
            <p:cNvPr id="10" name="Rectángulo 9"/>
            <p:cNvSpPr/>
            <p:nvPr/>
          </p:nvSpPr>
          <p:spPr>
            <a:xfrm>
              <a:off x="0" y="1027483"/>
              <a:ext cx="2906204" cy="23864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 10"/>
            <p:cNvSpPr/>
            <p:nvPr/>
          </p:nvSpPr>
          <p:spPr>
            <a:xfrm>
              <a:off x="-5592096" y="851541"/>
              <a:ext cx="2906204" cy="23864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839" tIns="0" rIns="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/>
                <a:t>VIGILANCIA Y CONTROL A LA GESTIÓN FISCAL</a:t>
              </a:r>
              <a:endParaRPr lang="es-CO" sz="2400" b="1" kern="1200" dirty="0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7369320" y="3748832"/>
            <a:ext cx="3244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/>
              <a:t>RESPONSABILIDAD FISCAL Y JURISDICCIÓN COACTIVA</a:t>
            </a:r>
            <a:endParaRPr lang="es-CO" sz="2400" b="1" dirty="0"/>
          </a:p>
        </p:txBody>
      </p:sp>
      <p:sp>
        <p:nvSpPr>
          <p:cNvPr id="13" name="Flecha a la derecha con bandas 12"/>
          <p:cNvSpPr/>
          <p:nvPr/>
        </p:nvSpPr>
        <p:spPr>
          <a:xfrm>
            <a:off x="4033862" y="2117325"/>
            <a:ext cx="2256638" cy="137579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lecha a la derecha con bandas 13"/>
          <p:cNvSpPr/>
          <p:nvPr/>
        </p:nvSpPr>
        <p:spPr>
          <a:xfrm>
            <a:off x="7369320" y="2117325"/>
            <a:ext cx="2256638" cy="137579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867913" y="3859632"/>
            <a:ext cx="251616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dirty="0"/>
              <a:t>ESTUDIOS DE ECONOMÍA Y POLÍTICA PÚBLICA</a:t>
            </a:r>
            <a:endParaRPr lang="es-CO" sz="2400" b="1" dirty="0"/>
          </a:p>
        </p:txBody>
      </p:sp>
      <p:sp>
        <p:nvSpPr>
          <p:cNvPr id="12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2BC746B-E383-4A15-B9E1-71BF8C655556}"/>
              </a:ext>
            </a:extLst>
          </p:cNvPr>
          <p:cNvSpPr txBox="1"/>
          <p:nvPr/>
        </p:nvSpPr>
        <p:spPr>
          <a:xfrm>
            <a:off x="182880" y="484816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ESTUDIOS DE ECONOMÍA Y POLÍTICA PÚBLICA</a:t>
            </a:r>
          </a:p>
        </p:txBody>
      </p:sp>
      <p:pic>
        <p:nvPicPr>
          <p:cNvPr id="2" name="Imagen 1" descr="Vista de una ciudad desde lo alto de un edificio&#10;&#10;Descripción generada automáticamente">
            <a:extLst>
              <a:ext uri="{FF2B5EF4-FFF2-40B4-BE49-F238E27FC236}">
                <a16:creationId xmlns="" xmlns:a16="http://schemas.microsoft.com/office/drawing/2014/main" id="{41A73944-AF8B-49E5-AA5A-908545427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2848" y="2352074"/>
            <a:ext cx="3771526" cy="271456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1780EBAA-866D-4FD0-849D-9AA334F391FE}"/>
              </a:ext>
            </a:extLst>
          </p:cNvPr>
          <p:cNvSpPr txBox="1"/>
          <p:nvPr/>
        </p:nvSpPr>
        <p:spPr>
          <a:xfrm>
            <a:off x="4869180" y="2370531"/>
            <a:ext cx="65008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Evaluar las finanzas, las políticas públicas, el Plan de Desarrollo y los recursos naturales y el ambiente de Bogotá D.C, mediante la elaboración de informes obligatorios, estudios estructurales y pronunciamientos que apoyen la vigilancia y el control fiscal.</a:t>
            </a:r>
            <a:endParaRPr lang="es-CO" sz="2400" dirty="0"/>
          </a:p>
        </p:txBody>
      </p:sp>
      <p:sp>
        <p:nvSpPr>
          <p:cNvPr id="8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867" y="2812221"/>
            <a:ext cx="1524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2BC746B-E383-4A15-B9E1-71BF8C655556}"/>
              </a:ext>
            </a:extLst>
          </p:cNvPr>
          <p:cNvSpPr txBox="1"/>
          <p:nvPr/>
        </p:nvSpPr>
        <p:spPr>
          <a:xfrm>
            <a:off x="182880" y="484816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ESTUDIOS DE ECONOMÍA Y POLÍTICA PÚBLICA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87107738"/>
              </p:ext>
            </p:extLst>
          </p:nvPr>
        </p:nvGraphicFramePr>
        <p:xfrm>
          <a:off x="1203153" y="9148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673577" y="166103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lang="es-CO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021588" y="3270199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>
                <a:solidFill>
                  <a:schemeClr val="accent5">
                    <a:lumMod val="75000"/>
                  </a:schemeClr>
                </a:solidFill>
              </a:rPr>
              <a:t>14</a:t>
            </a:r>
            <a:endParaRPr lang="es-CO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732300" y="492486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49591" y="3152285"/>
            <a:ext cx="11642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TOTAL </a:t>
            </a:r>
          </a:p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27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2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DB2489E-E244-44DD-A6BE-AC12F527A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846116" cy="917575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EVALUACIÓN PLAN DE DESARROLLO DISTRITAL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5" name="Rectángulo redondeado 8">
            <a:extLst>
              <a:ext uri="{FF2B5EF4-FFF2-40B4-BE49-F238E27FC236}">
                <a16:creationId xmlns="" xmlns:a16="http://schemas.microsoft.com/office/drawing/2014/main" id="{D4835737-F0BC-491A-B2BE-3550F8D8CA3C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TEMAS DE IMPACTO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435EC927-BEBA-4B61-AC6C-0ABE6BC0E768}"/>
              </a:ext>
            </a:extLst>
          </p:cNvPr>
          <p:cNvSpPr txBox="1"/>
          <p:nvPr/>
        </p:nvSpPr>
        <p:spPr>
          <a:xfrm>
            <a:off x="838200" y="3407666"/>
            <a:ext cx="719006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DEUDA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D5110F99-C1AA-4A81-AACC-E351089DE998}"/>
              </a:ext>
            </a:extLst>
          </p:cNvPr>
          <p:cNvSpPr txBox="1"/>
          <p:nvPr/>
        </p:nvSpPr>
        <p:spPr>
          <a:xfrm>
            <a:off x="838201" y="4818283"/>
            <a:ext cx="719006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PRESENTE Y FUTURO DEL AGUA PARA BOGOTÁ D.C.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D2C32D1-077E-494A-8F64-472F3F13E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8" r="15952" b="1"/>
          <a:stretch/>
        </p:blipFill>
        <p:spPr>
          <a:xfrm>
            <a:off x="8119631" y="2165552"/>
            <a:ext cx="3999458" cy="2964360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>
            <a:extLst>
              <a:ext uri="{FF2B5EF4-FFF2-40B4-BE49-F238E27FC236}">
                <a16:creationId xmlns="" xmlns:a16="http://schemas.microsoft.com/office/drawing/2014/main" id="{93D3D326-D8DC-9645-B98D-0FC48CB73984}"/>
              </a:ext>
            </a:extLst>
          </p:cNvPr>
          <p:cNvSpPr/>
          <p:nvPr/>
        </p:nvSpPr>
        <p:spPr>
          <a:xfrm>
            <a:off x="0" y="419810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F0A156ED-0E98-6047-8F4D-CCB1FBBD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2BC746B-E383-4A15-B9E1-71BF8C655556}"/>
              </a:ext>
            </a:extLst>
          </p:cNvPr>
          <p:cNvSpPr txBox="1"/>
          <p:nvPr/>
        </p:nvSpPr>
        <p:spPr>
          <a:xfrm>
            <a:off x="182880" y="484816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VIGILANCIA Y CONTROL A LA GESTIÓN FISCAL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28649D1-F4C5-4C25-9A36-DB8FEB445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7" y="1780417"/>
            <a:ext cx="6393766" cy="3694176"/>
          </a:xfrm>
          <a:prstGeom prst="round2DiagRect">
            <a:avLst>
              <a:gd name="adj1" fmla="val 1231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5F539702-617D-472B-83A5-BACB66A2171A}"/>
              </a:ext>
            </a:extLst>
          </p:cNvPr>
          <p:cNvSpPr txBox="1"/>
          <p:nvPr/>
        </p:nvSpPr>
        <p:spPr>
          <a:xfrm>
            <a:off x="7330984" y="2397948"/>
            <a:ext cx="414911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Fortalecer la vigilancia y control a la gestión fiscal desde los resultados y el impacto.</a:t>
            </a:r>
            <a:endParaRPr lang="es-CO" sz="3200" dirty="0"/>
          </a:p>
        </p:txBody>
      </p:sp>
      <p:sp>
        <p:nvSpPr>
          <p:cNvPr id="11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trella: 6 puntas 4">
            <a:extLst>
              <a:ext uri="{FF2B5EF4-FFF2-40B4-BE49-F238E27FC236}">
                <a16:creationId xmlns="" xmlns:a16="http://schemas.microsoft.com/office/drawing/2014/main" id="{43FAC150-0075-493F-9FAB-C56A04C9496A}"/>
              </a:ext>
            </a:extLst>
          </p:cNvPr>
          <p:cNvSpPr/>
          <p:nvPr/>
        </p:nvSpPr>
        <p:spPr>
          <a:xfrm>
            <a:off x="75208" y="1774744"/>
            <a:ext cx="3593067" cy="3117804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1B74362-087B-4B6D-B056-CE5CD74792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3" name="Rectángulo redondeado 8">
            <a:extLst>
              <a:ext uri="{FF2B5EF4-FFF2-40B4-BE49-F238E27FC236}">
                <a16:creationId xmlns="" xmlns:a16="http://schemas.microsoft.com/office/drawing/2014/main" id="{F0FD59CD-2CB7-4F95-8C7C-89AA97A19CD1}"/>
              </a:ext>
            </a:extLst>
          </p:cNvPr>
          <p:cNvSpPr/>
          <p:nvPr/>
        </p:nvSpPr>
        <p:spPr>
          <a:xfrm>
            <a:off x="-6694" y="202334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2C39A09-ECCF-4620-82F4-9E1BBEE0080E}"/>
              </a:ext>
            </a:extLst>
          </p:cNvPr>
          <p:cNvSpPr/>
          <p:nvPr/>
        </p:nvSpPr>
        <p:spPr>
          <a:xfrm>
            <a:off x="293046" y="303049"/>
            <a:ext cx="9967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SUJETOS DE VIGILANCIA Y CONTROL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E48307EE-3805-429F-AFBF-F1F2B40F419F}"/>
              </a:ext>
            </a:extLst>
          </p:cNvPr>
          <p:cNvSpPr txBox="1"/>
          <p:nvPr/>
        </p:nvSpPr>
        <p:spPr>
          <a:xfrm>
            <a:off x="919075" y="2338002"/>
            <a:ext cx="203759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  <a:p>
            <a:pPr algn="ctr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SUJETOS DE</a:t>
            </a:r>
          </a:p>
          <a:p>
            <a:pPr algn="ctr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s-CO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43B070FE-E326-43D2-818F-4483B6545DDA}"/>
              </a:ext>
            </a:extLst>
          </p:cNvPr>
          <p:cNvSpPr txBox="1"/>
          <p:nvPr/>
        </p:nvSpPr>
        <p:spPr>
          <a:xfrm>
            <a:off x="2925652" y="4583979"/>
            <a:ext cx="2264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152 AUDITORIAS</a:t>
            </a:r>
          </a:p>
          <a:p>
            <a:pPr algn="ctr"/>
            <a:r>
              <a:rPr lang="es-ES" sz="2400" dirty="0" smtClean="0"/>
              <a:t>FINALIZADAS</a:t>
            </a:r>
            <a:endParaRPr lang="es-CO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237047" y="2038388"/>
            <a:ext cx="2333588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CO" sz="2400" dirty="0" smtClean="0"/>
              <a:t>232 AUDITORIAS </a:t>
            </a:r>
          </a:p>
          <a:p>
            <a:r>
              <a:rPr lang="es-CO" sz="2400" dirty="0" smtClean="0"/>
              <a:t>PROGRAMADAS</a:t>
            </a:r>
            <a:endParaRPr lang="es-CO" sz="2400" dirty="0"/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68936"/>
              </p:ext>
            </p:extLst>
          </p:nvPr>
        </p:nvGraphicFramePr>
        <p:xfrm>
          <a:off x="5489103" y="3850037"/>
          <a:ext cx="5887476" cy="157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872"/>
                <a:gridCol w="1463040"/>
                <a:gridCol w="1570616"/>
                <a:gridCol w="1333948"/>
              </a:tblGrid>
              <a:tr h="1122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 smtClean="0"/>
                        <a:t>Regularidad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 smtClean="0"/>
                        <a:t>Desempeño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 smtClean="0"/>
                        <a:t>Visita Fiscal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 smtClean="0"/>
                        <a:t>Total</a:t>
                      </a:r>
                    </a:p>
                  </a:txBody>
                  <a:tcPr anchor="ctr"/>
                </a:tc>
              </a:tr>
              <a:tr h="455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 smtClean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 smtClean="0"/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 smtClean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 smtClean="0"/>
                        <a:t>152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Flecha curvada hacia abajo 15"/>
          <p:cNvSpPr/>
          <p:nvPr/>
        </p:nvSpPr>
        <p:spPr>
          <a:xfrm rot="20938388">
            <a:off x="949154" y="1013835"/>
            <a:ext cx="3509693" cy="12519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8" name="Flecha: curvada hacia la derecha 5">
            <a:extLst>
              <a:ext uri="{FF2B5EF4-FFF2-40B4-BE49-F238E27FC236}">
                <a16:creationId xmlns="" xmlns:a16="http://schemas.microsoft.com/office/drawing/2014/main" id="{ABCBA98E-E9C7-47E7-ACD1-D64FF272E54D}"/>
              </a:ext>
            </a:extLst>
          </p:cNvPr>
          <p:cNvSpPr/>
          <p:nvPr/>
        </p:nvSpPr>
        <p:spPr>
          <a:xfrm rot="17580724">
            <a:off x="1967929" y="3507639"/>
            <a:ext cx="1279333" cy="373965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3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811761" y="2715411"/>
            <a:ext cx="2669059" cy="1838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1856500" y="987885"/>
            <a:ext cx="7522508" cy="88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900646" y="2690737"/>
            <a:ext cx="2726724" cy="1837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redondeado 8">
            <a:extLst>
              <a:ext uri="{FF2B5EF4-FFF2-40B4-BE49-F238E27FC236}">
                <a16:creationId xmlns="" xmlns:a16="http://schemas.microsoft.com/office/drawing/2014/main" id="{762DB322-E912-4DD4-8FD5-31E2967AEB67}"/>
              </a:ext>
            </a:extLst>
          </p:cNvPr>
          <p:cNvSpPr/>
          <p:nvPr/>
        </p:nvSpPr>
        <p:spPr>
          <a:xfrm>
            <a:off x="0" y="208219"/>
            <a:ext cx="10119360" cy="647700"/>
          </a:xfrm>
          <a:prstGeom prst="roundRect">
            <a:avLst>
              <a:gd name="adj" fmla="val 1764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9AA0D04-1DA1-4F92-8BF4-099D33AF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"/>
          <a:stretch/>
        </p:blipFill>
        <p:spPr>
          <a:xfrm>
            <a:off x="217710" y="6080933"/>
            <a:ext cx="5477925" cy="7036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933AF24-1E61-40E1-8599-BE2B49B37504}"/>
              </a:ext>
            </a:extLst>
          </p:cNvPr>
          <p:cNvSpPr txBox="1"/>
          <p:nvPr/>
        </p:nvSpPr>
        <p:spPr>
          <a:xfrm>
            <a:off x="219517" y="239681"/>
            <a:ext cx="6006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AUDITORÍA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332FD5F-9E58-4E25-AA9B-3624632BE508}"/>
              </a:ext>
            </a:extLst>
          </p:cNvPr>
          <p:cNvSpPr txBox="1"/>
          <p:nvPr/>
        </p:nvSpPr>
        <p:spPr>
          <a:xfrm>
            <a:off x="2886462" y="1129489"/>
            <a:ext cx="559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</a:rPr>
              <a:t>1.998 HALLAZGOS ADMINISTRATIVOS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8C77146-F80C-421D-9673-A8B05461D938}"/>
              </a:ext>
            </a:extLst>
          </p:cNvPr>
          <p:cNvSpPr txBox="1"/>
          <p:nvPr/>
        </p:nvSpPr>
        <p:spPr>
          <a:xfrm>
            <a:off x="8039739" y="2700068"/>
            <a:ext cx="2270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56 </a:t>
            </a:r>
            <a:r>
              <a:rPr lang="es-CO" sz="2800" dirty="0">
                <a:solidFill>
                  <a:schemeClr val="bg1"/>
                </a:solidFill>
              </a:rPr>
              <a:t>Hallazgos con presunta incidencia Penal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1DD81BF-618F-4160-9131-BE2B33243581}"/>
              </a:ext>
            </a:extLst>
          </p:cNvPr>
          <p:cNvSpPr txBox="1"/>
          <p:nvPr/>
        </p:nvSpPr>
        <p:spPr>
          <a:xfrm>
            <a:off x="1157436" y="2701475"/>
            <a:ext cx="2179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</a:rPr>
              <a:t>907 Hallazgos con presunta incidencia Disciplinaria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A5940167-7139-415A-9530-1F30BC03972C}"/>
              </a:ext>
            </a:extLst>
          </p:cNvPr>
          <p:cNvSpPr/>
          <p:nvPr/>
        </p:nvSpPr>
        <p:spPr>
          <a:xfrm>
            <a:off x="3836298" y="2701475"/>
            <a:ext cx="3718673" cy="954107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</a:rPr>
              <a:t>289 Hallazgos con incidencia fiscal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BA44DFB6-45B7-4399-BB21-FAD9848504AB}"/>
              </a:ext>
            </a:extLst>
          </p:cNvPr>
          <p:cNvSpPr/>
          <p:nvPr/>
        </p:nvSpPr>
        <p:spPr>
          <a:xfrm>
            <a:off x="4107254" y="4397733"/>
            <a:ext cx="3339751" cy="15761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5A4CF617-4F0D-430B-B40C-A6A2DBB0A1AD}"/>
              </a:ext>
            </a:extLst>
          </p:cNvPr>
          <p:cNvSpPr txBox="1"/>
          <p:nvPr/>
        </p:nvSpPr>
        <p:spPr>
          <a:xfrm>
            <a:off x="4107254" y="4647198"/>
            <a:ext cx="3420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563.743 </a:t>
            </a:r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</a:p>
        </p:txBody>
      </p:sp>
      <p:sp>
        <p:nvSpPr>
          <p:cNvPr id="9" name="Cerrar llave 8"/>
          <p:cNvSpPr/>
          <p:nvPr/>
        </p:nvSpPr>
        <p:spPr>
          <a:xfrm rot="16200000">
            <a:off x="5373478" y="-1862519"/>
            <a:ext cx="621264" cy="840259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Flecha abajo 12"/>
          <p:cNvSpPr/>
          <p:nvPr/>
        </p:nvSpPr>
        <p:spPr>
          <a:xfrm>
            <a:off x="5544065" y="3764692"/>
            <a:ext cx="469557" cy="5107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">
            <a:extLst>
              <a:ext uri="{FF2B5EF4-FFF2-40B4-BE49-F238E27FC236}">
                <a16:creationId xmlns="" xmlns:a16="http://schemas.microsoft.com/office/drawing/2014/main" id="{0A1B4D01-4405-4595-9A08-3C239B469446}"/>
              </a:ext>
            </a:extLst>
          </p:cNvPr>
          <p:cNvSpPr txBox="1"/>
          <p:nvPr/>
        </p:nvSpPr>
        <p:spPr>
          <a:xfrm rot="16200000">
            <a:off x="9431990" y="3396673"/>
            <a:ext cx="490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cumplimiento de la ley 1712 de 2014, Transparencia y Derecho a la Información Pública</a:t>
            </a:r>
          </a:p>
          <a:p>
            <a:pPr algn="ctr"/>
            <a:r>
              <a:rPr lang="es-CO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1757 de 2015 de Participación Democrática</a:t>
            </a:r>
            <a:endParaRPr lang="es-ES_tradnl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2945</TotalTime>
  <Words>1112</Words>
  <Application>Microsoft Office PowerPoint</Application>
  <PresentationFormat>Panorámica</PresentationFormat>
  <Paragraphs>151</Paragraphs>
  <Slides>22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Berlin Sans FB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Alexander Peña Romero</dc:creator>
  <cp:lastModifiedBy>contrabog</cp:lastModifiedBy>
  <cp:revision>260</cp:revision>
  <cp:lastPrinted>2020-10-20T13:52:20Z</cp:lastPrinted>
  <dcterms:created xsi:type="dcterms:W3CDTF">2016-09-20T14:18:51Z</dcterms:created>
  <dcterms:modified xsi:type="dcterms:W3CDTF">2020-11-04T21:54:47Z</dcterms:modified>
</cp:coreProperties>
</file>